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89" r:id="rId2"/>
    <p:sldId id="256" r:id="rId3"/>
    <p:sldId id="257" r:id="rId4"/>
    <p:sldId id="258" r:id="rId5"/>
    <p:sldId id="263" r:id="rId6"/>
    <p:sldId id="279" r:id="rId7"/>
    <p:sldId id="278" r:id="rId8"/>
    <p:sldId id="268" r:id="rId9"/>
    <p:sldId id="290" r:id="rId10"/>
    <p:sldId id="282" r:id="rId11"/>
    <p:sldId id="283" r:id="rId12"/>
    <p:sldId id="284" r:id="rId13"/>
    <p:sldId id="286" r:id="rId14"/>
    <p:sldId id="287" r:id="rId15"/>
    <p:sldId id="288" r:id="rId16"/>
  </p:sldIdLst>
  <p:sldSz cx="9144000" cy="6858000" type="screen4x3"/>
  <p:notesSz cx="6858000" cy="9144000"/>
  <p:embeddedFontLst>
    <p:embeddedFont>
      <p:font typeface="Cabin" charset="0"/>
      <p:regular r:id="rId18"/>
      <p:bold r:id="rId19"/>
      <p:italic r:id="rId20"/>
      <p:boldItalic r:id="rId21"/>
    </p:embeddedFont>
    <p:embeddedFont>
      <p:font typeface="Verdana" pitchFamily="34" charset="0"/>
      <p:regular r:id="rId22"/>
      <p:bold r:id="rId23"/>
      <p:italic r:id="rId24"/>
      <p:boldItalic r:id="rId25"/>
    </p:embeddedFont>
    <p:embeddedFont>
      <p:font typeface="Calibri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480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003601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0" name="Shape 3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6" name="Shape 3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2" name="Shape 3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5" name="Shape 3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ctrTitle"/>
          </p:nvPr>
        </p:nvSpPr>
        <p:spPr>
          <a:xfrm>
            <a:off x="1432559" y="359897"/>
            <a:ext cx="7406639" cy="147218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562214"/>
              </a:buClr>
              <a:buFont typeface="Cabin"/>
              <a:buNone/>
              <a:defRPr sz="4300" b="0" i="0" u="none" strike="noStrike" cap="non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ubTitle" idx="1"/>
          </p:nvPr>
        </p:nvSpPr>
        <p:spPr>
          <a:xfrm>
            <a:off x="1432559" y="1850064"/>
            <a:ext cx="740663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" marR="0" lvl="0" indent="-2032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Noto Sans Symbols"/>
              <a:buNone/>
              <a:defRPr sz="2600" b="0" i="0" u="none" strike="noStrike" cap="none">
                <a:solidFill>
                  <a:srgbClr val="34110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buClr>
                <a:schemeClr val="accent2"/>
              </a:buClr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3581400" y="630555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613647" y="6305550"/>
            <a:ext cx="4572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s-ES"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6" name="Shape 26"/>
          <p:cNvSpPr/>
          <p:nvPr/>
        </p:nvSpPr>
        <p:spPr>
          <a:xfrm>
            <a:off x="921433" y="1413801"/>
            <a:ext cx="210312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89803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4705"/>
                </a:srgbClr>
              </a:gs>
            </a:gsLst>
            <a:path path="circle">
              <a:fillToRect/>
            </a:path>
            <a:tileRect/>
          </a:gradFill>
          <a:ln w="9525" cap="rnd" cmpd="sng">
            <a:solidFill>
              <a:srgbClr val="2F8DA4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1157175" y="1345016"/>
            <a:ext cx="64008" cy="64008"/>
          </a:xfrm>
          <a:prstGeom prst="ellipse">
            <a:avLst/>
          </a:prstGeom>
          <a:noFill/>
          <a:ln w="12700" cap="rnd" cmpd="sng">
            <a:solidFill>
              <a:srgbClr val="317F92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1435608" y="274637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562214"/>
              </a:buClr>
              <a:buFont typeface="Cabin"/>
              <a:buNone/>
              <a:defRPr sz="4300" b="0" i="0" u="none" strike="noStrike" cap="non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65760" marR="0" lvl="0" indent="-127000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●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40080" marR="0" lvl="1" indent="-68580" algn="l" rtl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SzPct val="100000"/>
              <a:buFont typeface="Verdana"/>
              <a:buChar char="◦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886967" marR="0" lvl="2" indent="-86867" algn="l" rtl="0">
              <a:lnSpc>
                <a:spcPct val="100000"/>
              </a:lnSpc>
              <a:spcBef>
                <a:spcPts val="48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97280" marR="0" lvl="3" indent="-55880" algn="l" rtl="0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298448" marR="0" lvl="4" indent="-66547" algn="l" rtl="0">
              <a:lnSpc>
                <a:spcPct val="100000"/>
              </a:lnSpc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508760" marR="0" lvl="5" indent="-60960" algn="l" rtl="0"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1719072" marR="0" lvl="6" indent="-68072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1920240" marR="0" lvl="7" indent="-66039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130552" marR="0" lvl="8" indent="-60451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3581400" y="630555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613647" y="6305550"/>
            <a:ext cx="4572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s-ES"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1435608" y="274319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562214"/>
              </a:buClr>
              <a:buFont typeface="Cabin"/>
              <a:buNone/>
              <a:defRPr sz="4300" b="0" i="0" u="none" strike="noStrike" cap="non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1435608" y="1524000"/>
            <a:ext cx="3657600" cy="46634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65760" marR="0" lvl="0" indent="-147319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40080" marR="0" lvl="1" indent="-93980" algn="l" rtl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SzPct val="1000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886967" marR="0" lvl="2" indent="-112267" algn="l" rtl="0"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97280" marR="0" lvl="3" indent="-68580" algn="l" rtl="0">
              <a:lnSpc>
                <a:spcPct val="100000"/>
              </a:lnSpc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298448" marR="0" lvl="4" indent="-79247" algn="l" rtl="0">
              <a:lnSpc>
                <a:spcPct val="100000"/>
              </a:lnSpc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508760" marR="0" lvl="5" indent="-60960" algn="l" rtl="0"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1719072" marR="0" lvl="6" indent="-68072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1920240" marR="0" lvl="7" indent="-66039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130552" marR="0" lvl="8" indent="-60451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5276087" y="1524000"/>
            <a:ext cx="3657600" cy="46634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65760" marR="0" lvl="0" indent="-147319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40080" marR="0" lvl="1" indent="-93980" algn="l" rtl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SzPct val="100000"/>
              <a:buFont typeface="Verdana"/>
              <a:buChar char="◦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886967" marR="0" lvl="2" indent="-112267" algn="l" rtl="0"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97280" marR="0" lvl="3" indent="-68580" algn="l" rtl="0">
              <a:lnSpc>
                <a:spcPct val="100000"/>
              </a:lnSpc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298448" marR="0" lvl="4" indent="-79247" algn="l" rtl="0">
              <a:lnSpc>
                <a:spcPct val="100000"/>
              </a:lnSpc>
              <a:spcBef>
                <a:spcPts val="36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508760" marR="0" lvl="5" indent="-60960" algn="l" rtl="0"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1719072" marR="0" lvl="6" indent="-68072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1920240" marR="0" lvl="7" indent="-66039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130552" marR="0" lvl="8" indent="-60451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3581400" y="630555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8613647" y="6305550"/>
            <a:ext cx="4572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s-ES"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/>
        </p:nvSpPr>
        <p:spPr>
          <a:xfrm>
            <a:off x="1014983" y="0"/>
            <a:ext cx="812901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3581400" y="630555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613647" y="6305550"/>
            <a:ext cx="4572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s-ES"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70" name="Shape 70"/>
          <p:cNvSpPr/>
          <p:nvPr/>
        </p:nvSpPr>
        <p:spPr>
          <a:xfrm>
            <a:off x="1014983" y="-54"/>
            <a:ext cx="73151" cy="685805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dist="38000" dir="10800000" algn="tl" rotWithShape="0">
              <a:srgbClr val="6F6A5F">
                <a:alpha val="2470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216778"/>
            <a:ext cx="3809999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909"/>
              </a:lnSpc>
              <a:spcBef>
                <a:spcPts val="0"/>
              </a:spcBef>
              <a:buClr>
                <a:srgbClr val="562214"/>
              </a:buClr>
              <a:buFont typeface="Cabin"/>
              <a:buNone/>
              <a:defRPr sz="2200" b="1" i="0" u="none" strike="noStrike" cap="non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457200" y="1406963"/>
            <a:ext cx="3809999" cy="69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5720" marR="0" lvl="0" indent="-7619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40080" marR="0" lvl="1" indent="-246380" algn="l" rtl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886967" marR="0" lvl="2" indent="-239267" algn="l" rtl="0">
              <a:lnSpc>
                <a:spcPct val="100000"/>
              </a:lnSpc>
              <a:spcBef>
                <a:spcPts val="200"/>
              </a:spcBef>
              <a:buClr>
                <a:schemeClr val="accent2"/>
              </a:buClr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97280" marR="0" lvl="3" indent="-182880" algn="l" rtl="0">
              <a:lnSpc>
                <a:spcPct val="100000"/>
              </a:lnSpc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298448" marR="0" lvl="4" indent="-193547" algn="l" rtl="0">
              <a:lnSpc>
                <a:spcPct val="100000"/>
              </a:lnSpc>
              <a:spcBef>
                <a:spcPts val="180"/>
              </a:spcBef>
              <a:buClr>
                <a:schemeClr val="accent4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508760" marR="0" lvl="5" indent="-60960" algn="l" rtl="0"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1719072" marR="0" lvl="6" indent="-68072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1920240" marR="0" lvl="7" indent="-66039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130552" marR="0" lvl="8" indent="-60451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2"/>
          </p:nvPr>
        </p:nvSpPr>
        <p:spPr>
          <a:xfrm>
            <a:off x="457200" y="2133600"/>
            <a:ext cx="8153399" cy="3992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65760" marR="0" lvl="0" indent="-127000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●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40080" marR="0" lvl="1" indent="-68580" algn="l" rtl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SzPct val="100000"/>
              <a:buFont typeface="Verdana"/>
              <a:buChar char="◦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886967" marR="0" lvl="2" indent="-86867" algn="l" rtl="0">
              <a:lnSpc>
                <a:spcPct val="100000"/>
              </a:lnSpc>
              <a:spcBef>
                <a:spcPts val="48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97280" marR="0" lvl="3" indent="-55880" algn="l" rtl="0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298448" marR="0" lvl="4" indent="-66547" algn="l" rtl="0">
              <a:lnSpc>
                <a:spcPct val="100000"/>
              </a:lnSpc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508760" marR="0" lvl="5" indent="-60960" algn="l" rtl="0"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1719072" marR="0" lvl="6" indent="-68072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1920240" marR="0" lvl="7" indent="-66039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130552" marR="0" lvl="8" indent="-60451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3581400" y="630555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8613647" y="6305550"/>
            <a:ext cx="4572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s-ES"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5886896" y="1066800"/>
            <a:ext cx="2743199" cy="1981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562214"/>
              </a:buClr>
              <a:buFont typeface="Cabin"/>
              <a:buNone/>
              <a:defRPr sz="2100" b="1" i="0" u="none" strike="noStrike" cap="non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3581400" y="630555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8613647" y="6305550"/>
            <a:ext cx="4572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s-ES"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83" name="Shape 83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blurRad="55500" dist="18500" dir="5400000" algn="tl" rotWithShape="0">
              <a:srgbClr val="000000">
                <a:alpha val="34901"/>
              </a:srgbClr>
            </a:outerShdw>
          </a:effectLst>
        </p:spPr>
        <p:txBody>
          <a:bodyPr lIns="91425" tIns="274300" rIns="91425" bIns="45700" anchor="t" anchorCtr="0">
            <a:noAutofit/>
          </a:bodyPr>
          <a:lstStyle/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buClr>
                <a:schemeClr val="accent1"/>
              </a:buClr>
              <a:buFont typeface="Noto Sans Symbols"/>
              <a:buNone/>
            </a:pPr>
            <a:endParaRPr sz="3200" b="0" i="0" u="none" strike="noStrike" cap="none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84" name="Shape 84"/>
          <p:cNvSpPr>
            <a:spLocks noGrp="1"/>
          </p:cNvSpPr>
          <p:nvPr>
            <p:ph type="pic" idx="2"/>
          </p:nvPr>
        </p:nvSpPr>
        <p:spPr>
          <a:xfrm>
            <a:off x="838200" y="1143003"/>
            <a:ext cx="4419599" cy="3514531"/>
          </a:xfrm>
          <a:prstGeom prst="roundRect">
            <a:avLst>
              <a:gd name="adj" fmla="val 783"/>
            </a:avLst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t" anchorCtr="0"/>
          <a:lstStyle>
            <a:lvl1pPr marL="365760" marR="0" lvl="0" indent="-10159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40080" marR="0" lvl="1" indent="-68580" algn="l" rtl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SzPct val="100000"/>
              <a:buFont typeface="Verdana"/>
              <a:buChar char="◦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886967" marR="0" lvl="2" indent="-86867" algn="l" rtl="0">
              <a:lnSpc>
                <a:spcPct val="100000"/>
              </a:lnSpc>
              <a:spcBef>
                <a:spcPts val="48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97280" marR="0" lvl="3" indent="-55880" algn="l" rtl="0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298448" marR="0" lvl="4" indent="-66547" algn="l" rtl="0">
              <a:lnSpc>
                <a:spcPct val="100000"/>
              </a:lnSpc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508760" marR="0" lvl="5" indent="-60960" algn="l" rtl="0"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1719072" marR="0" lvl="6" indent="-68072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1920240" marR="0" lvl="7" indent="-66039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130552" marR="0" lvl="8" indent="-60451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5" name="Shape 85"/>
          <p:cNvSpPr/>
          <p:nvPr/>
        </p:nvSpPr>
        <p:spPr>
          <a:xfrm rot="-2131329">
            <a:off x="396725" y="954340"/>
            <a:ext cx="685799" cy="204309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w="9525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399" dist="25400" dir="3300000" sx="96000" sy="96000" algn="tl" rotWithShape="0">
              <a:srgbClr val="EAD8B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86" name="Shape 86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w="9525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399" dist="25400" dir="3300000" sx="96000" sy="96000" algn="tl" rotWithShape="0">
              <a:schemeClr val="lt2">
                <a:alpha val="20000"/>
              </a:scheme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838200" y="4800600"/>
            <a:ext cx="4419599" cy="7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14285"/>
              </a:lnSpc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rgbClr val="77777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40080" marR="0" lvl="1" indent="-170180" algn="l" rtl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SzPct val="100000"/>
              <a:buFont typeface="Verdana"/>
              <a:buChar char="◦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886967" marR="0" lvl="2" indent="-175767" algn="l" rtl="0">
              <a:lnSpc>
                <a:spcPct val="100000"/>
              </a:lnSpc>
              <a:spcBef>
                <a:spcPts val="2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97280" marR="0" lvl="3" indent="-125730" algn="l" rtl="0">
              <a:lnSpc>
                <a:spcPct val="100000"/>
              </a:lnSpc>
              <a:spcBef>
                <a:spcPts val="18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9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298448" marR="0" lvl="4" indent="-136397" algn="l" rtl="0">
              <a:lnSpc>
                <a:spcPct val="100000"/>
              </a:lnSpc>
              <a:spcBef>
                <a:spcPts val="18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9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508760" marR="0" lvl="5" indent="-60960" algn="l" rtl="0"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1719072" marR="0" lvl="6" indent="-68072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1920240" marR="0" lvl="7" indent="-66039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130552" marR="0" lvl="8" indent="-60451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y texto vertical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1435608" y="274637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562214"/>
              </a:buClr>
              <a:buFont typeface="Cabin"/>
              <a:buNone/>
              <a:defRPr sz="4300" b="0" i="0" u="none" strike="noStrike" cap="non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 rot="5400000">
            <a:off x="2784348" y="99059"/>
            <a:ext cx="4800600" cy="74980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65760" marR="0" lvl="0" indent="-127000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●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40080" marR="0" lvl="1" indent="-68580" algn="l" rtl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SzPct val="100000"/>
              <a:buFont typeface="Verdana"/>
              <a:buChar char="◦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886967" marR="0" lvl="2" indent="-86867" algn="l" rtl="0">
              <a:lnSpc>
                <a:spcPct val="100000"/>
              </a:lnSpc>
              <a:spcBef>
                <a:spcPts val="48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97280" marR="0" lvl="3" indent="-55880" algn="l" rtl="0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298448" marR="0" lvl="4" indent="-66547" algn="l" rtl="0">
              <a:lnSpc>
                <a:spcPct val="100000"/>
              </a:lnSpc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508760" marR="0" lvl="5" indent="-60960" algn="l" rtl="0"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1719072" marR="0" lvl="6" indent="-68072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1920240" marR="0" lvl="7" indent="-66039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130552" marR="0" lvl="8" indent="-60451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xfrm>
            <a:off x="3581400" y="630555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8613647" y="6305550"/>
            <a:ext cx="4572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s-ES"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vertical y texto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 rot="5400000">
            <a:off x="4846637" y="2286001"/>
            <a:ext cx="5851525" cy="182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562214"/>
              </a:buClr>
              <a:buFont typeface="Cabin"/>
              <a:buNone/>
              <a:defRPr sz="4300" b="0" i="0" u="none" strike="noStrike" cap="non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 rot="5400000">
            <a:off x="998537" y="419102"/>
            <a:ext cx="5851525" cy="556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65760" marR="0" lvl="0" indent="-127000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●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40080" marR="0" lvl="1" indent="-68580" algn="l" rtl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SzPct val="100000"/>
              <a:buFont typeface="Verdana"/>
              <a:buChar char="◦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886967" marR="0" lvl="2" indent="-86867" algn="l" rtl="0">
              <a:lnSpc>
                <a:spcPct val="100000"/>
              </a:lnSpc>
              <a:spcBef>
                <a:spcPts val="48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97280" marR="0" lvl="3" indent="-55880" algn="l" rtl="0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298448" marR="0" lvl="4" indent="-66547" algn="l" rtl="0">
              <a:lnSpc>
                <a:spcPct val="100000"/>
              </a:lnSpc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508760" marR="0" lvl="5" indent="-60960" algn="l" rtl="0"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1719072" marR="0" lvl="6" indent="-68072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1920240" marR="0" lvl="7" indent="-66039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130552" marR="0" lvl="8" indent="-60451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3581400" y="630555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8613647" y="6305550"/>
            <a:ext cx="4572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s-ES"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>
            <a:alphaModFix/>
          </a:blip>
          <a:tile tx="0" ty="0" sx="90000" sy="90000" flip="xy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-815927" y="-815922"/>
            <a:ext cx="1638886" cy="1638886"/>
          </a:xfrm>
          <a:prstGeom prst="pie">
            <a:avLst>
              <a:gd name="adj1" fmla="val 0"/>
              <a:gd name="adj2" fmla="val 5402120"/>
            </a:avLst>
          </a:prstGeom>
          <a:solidFill>
            <a:srgbClr val="FEF9F3">
              <a:alpha val="32941"/>
            </a:srgbClr>
          </a:solidFill>
          <a:ln w="9525" cap="rnd" cmpd="sng">
            <a:solidFill>
              <a:srgbClr val="D1C19D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168816" y="21102"/>
            <a:ext cx="1702190" cy="1702190"/>
          </a:xfrm>
          <a:prstGeom prst="ellipse">
            <a:avLst/>
          </a:prstGeom>
          <a:noFill/>
          <a:ln w="27300" cap="rnd" cmpd="sng">
            <a:solidFill>
              <a:srgbClr val="FFF5DB"/>
            </a:solidFill>
            <a:prstDash val="solid"/>
            <a:round/>
            <a:headEnd type="none" w="med" len="med"/>
            <a:tailEnd type="none" w="med" len="med"/>
          </a:ln>
          <a:effectLst>
            <a:outerShdw blurRad="25399" dist="25400" dir="5400000" algn="tl" rotWithShape="0">
              <a:srgbClr val="ADA48C">
                <a:alpha val="8470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2" name="Shape 12"/>
          <p:cNvSpPr/>
          <p:nvPr/>
        </p:nvSpPr>
        <p:spPr>
          <a:xfrm rot="2315675">
            <a:off x="182880" y="1055077"/>
            <a:ext cx="1125716" cy="1102624"/>
          </a:xfrm>
          <a:prstGeom prst="donut">
            <a:avLst>
              <a:gd name="adj" fmla="val 11833"/>
            </a:avLst>
          </a:prstGeom>
          <a:gradFill>
            <a:gsLst>
              <a:gs pos="0">
                <a:srgbClr val="FEFBF4">
                  <a:alpha val="69803"/>
                </a:srgbClr>
              </a:gs>
              <a:gs pos="70000">
                <a:srgbClr val="FFFDF8">
                  <a:alpha val="54901"/>
                </a:srgbClr>
              </a:gs>
              <a:gs pos="100000">
                <a:srgbClr val="EDCF8C">
                  <a:alpha val="60000"/>
                </a:srgbClr>
              </a:gs>
            </a:gsLst>
            <a:path path="circle">
              <a:fillToRect/>
            </a:path>
            <a:tileRect/>
          </a:gradFill>
          <a:ln w="9525" cap="rnd" cmpd="sng">
            <a:solidFill>
              <a:srgbClr val="C5B39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699" dist="15000" dir="4500000" algn="tl" rotWithShape="0">
              <a:srgbClr val="564E40">
                <a:alpha val="34901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3" name="Shape 13"/>
          <p:cNvSpPr/>
          <p:nvPr/>
        </p:nvSpPr>
        <p:spPr>
          <a:xfrm>
            <a:off x="1012873" y="-54"/>
            <a:ext cx="8131127" cy="685805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1435608" y="274637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562214"/>
              </a:buClr>
              <a:buFont typeface="Cabin"/>
              <a:buNone/>
              <a:defRPr sz="4300" b="0" i="0" u="none" strike="noStrike" cap="non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65760" marR="0" lvl="0" indent="-127000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●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40080" marR="0" lvl="1" indent="-68580" algn="l" rtl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SzPct val="100000"/>
              <a:buFont typeface="Verdana"/>
              <a:buChar char="◦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886967" marR="0" lvl="2" indent="-86867" algn="l" rtl="0">
              <a:lnSpc>
                <a:spcPct val="100000"/>
              </a:lnSpc>
              <a:spcBef>
                <a:spcPts val="48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097280" marR="0" lvl="3" indent="-55880" algn="l" rtl="0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298448" marR="0" lvl="4" indent="-66547" algn="l" rtl="0">
              <a:lnSpc>
                <a:spcPct val="100000"/>
              </a:lnSpc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1508760" marR="0" lvl="5" indent="-60960" algn="l" rtl="0"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1719072" marR="0" lvl="6" indent="-68072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1920240" marR="0" lvl="7" indent="-66039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2130552" marR="0" lvl="8" indent="-60451" algn="l" rtl="0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3581400" y="630555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613647" y="6305550"/>
            <a:ext cx="4572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ES" sz="1200" b="0" i="0" u="none" strike="noStrike" cap="non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‹Nº›</a:t>
            </a:fld>
            <a:endParaRPr lang="es-ES"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1014983" y="-54"/>
            <a:ext cx="73151" cy="685805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dist="38000" dir="10800000" algn="tl" rotWithShape="0">
              <a:srgbClr val="6F6A5F">
                <a:alpha val="24705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331640" y="1700808"/>
            <a:ext cx="7410470" cy="2283285"/>
          </a:xfrm>
        </p:spPr>
        <p:txBody>
          <a:bodyPr/>
          <a:lstStyle/>
          <a:p>
            <a:pPr algn="ctr"/>
            <a:r>
              <a:rPr lang="ca-ES" dirty="0" smtClean="0"/>
              <a:t/>
            </a:r>
            <a:br>
              <a:rPr lang="ca-ES" dirty="0" smtClean="0"/>
            </a:br>
            <a:r>
              <a:rPr lang="ca-ES" dirty="0" smtClean="0"/>
              <a:t>Jornada de formació </a:t>
            </a:r>
            <a:br>
              <a:rPr lang="ca-ES" dirty="0" smtClean="0"/>
            </a:br>
            <a:r>
              <a:rPr lang="ca-ES" dirty="0" smtClean="0"/>
              <a:t>sobre organització dels temps escolars</a:t>
            </a:r>
            <a:endParaRPr lang="ca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640" y="4077072"/>
            <a:ext cx="7406639" cy="1752600"/>
          </a:xfrm>
        </p:spPr>
        <p:txBody>
          <a:bodyPr/>
          <a:lstStyle/>
          <a:p>
            <a:pPr algn="ctr"/>
            <a:r>
              <a:rPr lang="es-ES" sz="4800" dirty="0" smtClean="0"/>
              <a:t>Per </a:t>
            </a:r>
            <a:r>
              <a:rPr lang="es-ES" sz="4800" dirty="0" err="1" smtClean="0"/>
              <a:t>què</a:t>
            </a:r>
            <a:r>
              <a:rPr lang="es-ES" sz="4800" dirty="0" smtClean="0"/>
              <a:t>?</a:t>
            </a:r>
          </a:p>
          <a:p>
            <a:pPr algn="ctr"/>
            <a:r>
              <a:rPr lang="es-ES" sz="4800" dirty="0" smtClean="0"/>
              <a:t>Per a </a:t>
            </a:r>
            <a:r>
              <a:rPr lang="es-ES" sz="4800" dirty="0" err="1" smtClean="0"/>
              <a:t>què</a:t>
            </a:r>
            <a:r>
              <a:rPr lang="es-ES" sz="4800" dirty="0" smtClean="0"/>
              <a:t>?</a:t>
            </a:r>
          </a:p>
          <a:p>
            <a:endParaRPr lang="es-ES" dirty="0"/>
          </a:p>
        </p:txBody>
      </p:sp>
      <p:pic>
        <p:nvPicPr>
          <p:cNvPr id="4" name="3 Imagen" descr="Resultado de imagen de logo generalitat valencian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1" descr="logo confederacion bueno-firma corre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1403649" y="2996952"/>
            <a:ext cx="6120680" cy="22322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82296" marR="0" lvl="0" indent="-6096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ca-ES" sz="3600" b="1" i="1" dirty="0" smtClean="0">
                <a:solidFill>
                  <a:srgbClr val="251001"/>
                </a:solidFill>
              </a:rPr>
              <a:t>Davant</a:t>
            </a:r>
            <a:r>
              <a:rPr lang="ca-ES" sz="3600" b="1" i="1" u="none" strike="noStrike" cap="none" dirty="0" smtClean="0">
                <a:solidFill>
                  <a:srgbClr val="251001"/>
                </a:solidFill>
                <a:sym typeface="Cabin"/>
              </a:rPr>
              <a:t> </a:t>
            </a:r>
            <a:r>
              <a:rPr lang="ca-ES" sz="3600" b="1" i="1" dirty="0" smtClean="0">
                <a:solidFill>
                  <a:srgbClr val="251001"/>
                </a:solidFill>
              </a:rPr>
              <a:t>d’aque</a:t>
            </a:r>
            <a:r>
              <a:rPr lang="ca-ES" sz="3600" b="1" i="1" u="none" strike="noStrike" cap="none" dirty="0" smtClean="0">
                <a:solidFill>
                  <a:srgbClr val="251001"/>
                </a:solidFill>
                <a:sym typeface="Cabin"/>
              </a:rPr>
              <a:t>st panorama… </a:t>
            </a:r>
          </a:p>
          <a:p>
            <a:pPr marL="82296" marR="0" lvl="0" indent="-6096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ca-ES" sz="3600" b="1" i="1" u="none" strike="noStrike" cap="none" dirty="0" smtClean="0">
                <a:solidFill>
                  <a:srgbClr val="251001"/>
                </a:solidFill>
                <a:sym typeface="Cabin"/>
              </a:rPr>
              <a:t>què podem fer ?</a:t>
            </a:r>
            <a:endParaRPr lang="ca-ES" sz="3600" b="1" i="1" u="none" strike="noStrike" cap="none" dirty="0">
              <a:solidFill>
                <a:srgbClr val="251001"/>
              </a:solidFill>
              <a:sym typeface="Cabin"/>
            </a:endParaRPr>
          </a:p>
        </p:txBody>
      </p:sp>
      <p:sp>
        <p:nvSpPr>
          <p:cNvPr id="338" name="Shape 338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s-ES" sz="1200" b="0" i="0" u="none" strike="noStrike" cap="none" dirty="0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" name="3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1115616" y="2276872"/>
            <a:ext cx="7848872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760" marR="0" lvl="0" indent="-28956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933"/>
              <a:buFont typeface="Noto Sans Symbols"/>
              <a:buChar char="❑"/>
            </a:pPr>
            <a:r>
              <a:rPr lang="ca-ES" sz="2000" b="0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La comunitat educativa </a:t>
            </a: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ha de</a:t>
            </a:r>
            <a:r>
              <a:rPr lang="ca-ES" sz="2000" b="0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 </a:t>
            </a:r>
            <a:r>
              <a:rPr lang="ca-ES" sz="2000" b="1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pensar en </a:t>
            </a:r>
            <a:r>
              <a:rPr lang="ca-ES" sz="2000" b="1" dirty="0" smtClean="0">
                <a:solidFill>
                  <a:schemeClr val="bg2">
                    <a:lumMod val="50000"/>
                  </a:schemeClr>
                </a:solidFill>
              </a:rPr>
              <a:t>l’</a:t>
            </a:r>
            <a:r>
              <a:rPr lang="ca-ES" sz="2000" b="1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alumnat</a:t>
            </a:r>
            <a:r>
              <a:rPr lang="ca-ES" sz="2000" b="0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: rendiment escolar, activitats extraescolars, etc. </a:t>
            </a:r>
            <a:r>
              <a:rPr lang="ca-ES" sz="2000" b="1" dirty="0" smtClean="0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ca-ES" sz="2000" b="1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 en las famílies amb majors dificultats </a:t>
            </a:r>
            <a:r>
              <a:rPr lang="ca-ES" sz="2000" b="0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(participació, accessibilitat,…)</a:t>
            </a:r>
          </a:p>
          <a:p>
            <a:pPr marL="365760" marR="0" lvl="0" indent="-2895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8933"/>
              <a:buFont typeface="Noto Sans Symbols"/>
              <a:buNone/>
            </a:pPr>
            <a:endParaRPr sz="2000" b="0" i="0" u="none" strike="noStrike" cap="none" dirty="0">
              <a:solidFill>
                <a:schemeClr val="bg2">
                  <a:lumMod val="50000"/>
                </a:schemeClr>
              </a:solidFill>
              <a:latin typeface="Cabin"/>
              <a:ea typeface="Cabin"/>
              <a:cs typeface="Cabin"/>
              <a:sym typeface="Cabin"/>
            </a:endParaRPr>
          </a:p>
          <a:p>
            <a:pPr marL="365760" marR="0" lvl="0" indent="-2895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8933"/>
              <a:buFont typeface="Noto Sans Symbols"/>
              <a:buChar char="❑"/>
            </a:pPr>
            <a:r>
              <a:rPr lang="ca-ES" sz="2000" b="0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El debat </a:t>
            </a:r>
            <a:r>
              <a:rPr lang="ca-ES" sz="2000" b="1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no </a:t>
            </a:r>
            <a:r>
              <a:rPr lang="ca-ES" sz="2000" b="1" dirty="0" smtClean="0">
                <a:solidFill>
                  <a:schemeClr val="bg2">
                    <a:lumMod val="50000"/>
                  </a:schemeClr>
                </a:solidFill>
              </a:rPr>
              <a:t>ha de</a:t>
            </a:r>
            <a:r>
              <a:rPr lang="ca-ES" sz="2000" b="1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 plantejar-se com a un conflicte d’interessos entre docents </a:t>
            </a:r>
            <a:r>
              <a:rPr lang="ca-ES" sz="2000" b="1" dirty="0" smtClean="0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ca-ES" sz="2000" b="1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 famílies.</a:t>
            </a:r>
          </a:p>
          <a:p>
            <a:pPr marL="365760" marR="0" lvl="0" indent="-28956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2000" b="1" i="0" u="none" strike="noStrike" cap="none" dirty="0">
              <a:solidFill>
                <a:schemeClr val="bg2">
                  <a:lumMod val="50000"/>
                </a:schemeClr>
              </a:solidFill>
              <a:latin typeface="Cabin"/>
              <a:ea typeface="Cabin"/>
              <a:cs typeface="Cabin"/>
              <a:sym typeface="Cabin"/>
            </a:endParaRPr>
          </a:p>
          <a:p>
            <a:pPr marL="365760" marR="0" lvl="0" indent="-289560" algn="l" rtl="0">
              <a:lnSpc>
                <a:spcPct val="90000"/>
              </a:lnSpc>
              <a:spcBef>
                <a:spcPts val="600"/>
              </a:spcBef>
              <a:buClr>
                <a:schemeClr val="dk1"/>
              </a:buClr>
              <a:buSzPct val="78933"/>
              <a:buFont typeface="Noto Sans Symbols"/>
              <a:buChar char="❑"/>
            </a:pP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É</a:t>
            </a:r>
            <a:r>
              <a:rPr lang="ca-ES" sz="2000" b="0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s important </a:t>
            </a:r>
            <a:r>
              <a:rPr lang="ca-ES" sz="2000" b="1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que </a:t>
            </a:r>
            <a:r>
              <a:rPr lang="ca-ES" sz="2000" b="1" dirty="0" smtClean="0">
                <a:solidFill>
                  <a:schemeClr val="bg2">
                    <a:lumMod val="50000"/>
                  </a:schemeClr>
                </a:solidFill>
              </a:rPr>
              <a:t>es</a:t>
            </a:r>
            <a:r>
              <a:rPr lang="ca-ES" sz="2000" b="1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 </a:t>
            </a:r>
            <a:r>
              <a:rPr lang="ca-ES" sz="2000" b="1" i="0" u="none" strike="noStrike" cap="none" dirty="0" err="1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garantisquen</a:t>
            </a:r>
            <a:r>
              <a:rPr lang="ca-ES" sz="2000" b="1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 </a:t>
            </a:r>
            <a:r>
              <a:rPr lang="ca-ES" sz="2000" b="1" dirty="0" smtClean="0">
                <a:solidFill>
                  <a:schemeClr val="bg2">
                    <a:lumMod val="50000"/>
                  </a:schemeClr>
                </a:solidFill>
              </a:rPr>
              <a:t>els </a:t>
            </a:r>
            <a:r>
              <a:rPr lang="ca-ES" sz="2000" b="1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serveis adequats per a la conciliació </a:t>
            </a:r>
            <a:r>
              <a:rPr lang="ca-ES" sz="2000" b="0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de la vida laboral i familiar, i la </a:t>
            </a: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qu</a:t>
            </a:r>
            <a:r>
              <a:rPr lang="ca-ES" sz="2000" b="0" i="0" u="none" strike="noStrike" cap="none" dirty="0" smtClean="0">
                <a:solidFill>
                  <a:schemeClr val="bg2">
                    <a:lumMod val="50000"/>
                  </a:schemeClr>
                </a:solidFill>
                <a:sym typeface="Cabin"/>
              </a:rPr>
              <a:t>alitat educativa i pedagògica de la jornada escolar de l’alumnat.</a:t>
            </a:r>
            <a:endParaRPr lang="ca-ES" sz="2000" b="0" i="0" u="none" strike="noStrike" cap="none" dirty="0">
              <a:solidFill>
                <a:schemeClr val="bg2">
                  <a:lumMod val="50000"/>
                </a:schemeClr>
              </a:solidFill>
              <a:sym typeface="Cabin"/>
            </a:endParaRPr>
          </a:p>
        </p:txBody>
      </p:sp>
      <p:sp>
        <p:nvSpPr>
          <p:cNvPr id="344" name="Shape 344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" name="3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>
            <a:spLocks noGrp="1"/>
          </p:cNvSpPr>
          <p:nvPr>
            <p:ph type="title"/>
          </p:nvPr>
        </p:nvSpPr>
        <p:spPr>
          <a:xfrm>
            <a:off x="1331640" y="1844824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562214"/>
              </a:buClr>
              <a:buSzPct val="25000"/>
              <a:buFont typeface="Cabin"/>
              <a:buNone/>
            </a:pPr>
            <a:r>
              <a:rPr lang="ca-ES" sz="3600" b="1" i="1" dirty="0" smtClean="0">
                <a:solidFill>
                  <a:srgbClr val="251001"/>
                </a:solidFill>
              </a:rPr>
              <a:t>CLAUS per a la reflexió….</a:t>
            </a:r>
            <a:endParaRPr lang="ca-ES" sz="3600" b="1" i="1" dirty="0">
              <a:solidFill>
                <a:srgbClr val="251001"/>
              </a:solidFill>
            </a:endParaRPr>
          </a:p>
        </p:txBody>
      </p:sp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1043609" y="2996952"/>
            <a:ext cx="7632848" cy="372462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760" marR="0" lvl="0" indent="-28956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●"/>
            </a:pP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El motiu del canvi de jornada és la millora de la qualitat de l’ensenyament?</a:t>
            </a:r>
          </a:p>
          <a:p>
            <a:pPr marL="365760" marR="0" lvl="0" indent="-28956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●"/>
            </a:pP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Quins problemes es resoldrien amb el canvi de jornada?</a:t>
            </a:r>
          </a:p>
          <a:p>
            <a:pPr marL="365760" marR="0" lvl="0" indent="-28956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●"/>
            </a:pP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Quina és la jornada més adient per a les necessitats de les famílies i de l’alumnat?</a:t>
            </a:r>
          </a:p>
          <a:p>
            <a:pPr marL="365760" marR="0" lvl="0" indent="-28956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●"/>
            </a:pP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L’escola pública té problemes importants i urgents que resoldre… és la jornada escolar un d’aquests?</a:t>
            </a:r>
          </a:p>
          <a:p>
            <a:pPr marL="365760" marR="0" lvl="0" indent="-289560" algn="just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lang="ca-ES" sz="3200" b="0" i="0" u="none" strike="noStrike" cap="none" dirty="0">
              <a:solidFill>
                <a:schemeClr val="dk1"/>
              </a:solidFill>
              <a:sym typeface="Cabin"/>
            </a:endParaRPr>
          </a:p>
        </p:txBody>
      </p:sp>
      <p:sp>
        <p:nvSpPr>
          <p:cNvPr id="351" name="Shape 351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5" name="4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 txBox="1">
            <a:spLocks noGrp="1"/>
          </p:cNvSpPr>
          <p:nvPr>
            <p:ph type="ctrTitle"/>
          </p:nvPr>
        </p:nvSpPr>
        <p:spPr>
          <a:xfrm>
            <a:off x="1187624" y="1785927"/>
            <a:ext cx="7704855" cy="1859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562214"/>
              </a:buClr>
              <a:buSzPct val="25000"/>
              <a:buFont typeface="Cabin"/>
              <a:buNone/>
            </a:pPr>
            <a:r>
              <a:rPr lang="es-ES" sz="2400" b="1" dirty="0" smtClean="0"/>
              <a:t>COM</a:t>
            </a:r>
            <a:r>
              <a:rPr lang="es-ES" sz="2400" b="1" i="0" u="none" strike="noStrike" cap="none" dirty="0" smtClean="0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 HEM DE PRENDRE LES DECISSIONS </a:t>
            </a:r>
            <a:r>
              <a:rPr lang="es-ES" sz="2400" b="1" i="0" u="none" strike="noStrike" cap="none" dirty="0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QUE </a:t>
            </a:r>
            <a:r>
              <a:rPr lang="es-ES" sz="2400" b="1" i="0" u="none" strike="noStrike" cap="none" dirty="0" smtClean="0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AFECTEN TOTA </a:t>
            </a:r>
            <a:r>
              <a:rPr lang="es-ES" sz="2400" b="1" i="0" u="none" strike="noStrike" cap="none" dirty="0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LA </a:t>
            </a:r>
            <a:r>
              <a:rPr lang="es-ES" sz="2400" b="1" i="0" u="none" strike="noStrike" cap="none" dirty="0" smtClean="0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COMUNITAT </a:t>
            </a:r>
            <a:r>
              <a:rPr lang="es-ES" sz="2400" b="1" i="0" u="none" strike="noStrike" cap="none" dirty="0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EDUCATIVA…….?</a:t>
            </a:r>
          </a:p>
        </p:txBody>
      </p:sp>
      <p:sp>
        <p:nvSpPr>
          <p:cNvPr id="363" name="Shape 363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155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" name="3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1187624" y="2420888"/>
            <a:ext cx="7776864" cy="36715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760" marR="0" lvl="0" indent="-28956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933"/>
              <a:buFont typeface="Noto Sans Symbols"/>
              <a:buChar char="●"/>
            </a:pP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PER CONSENS, per facilitar la participació i col·laboració de tots els col·lectius implicats.</a:t>
            </a:r>
          </a:p>
          <a:p>
            <a:pPr marL="365760" marR="0" lvl="0" indent="-28956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8933"/>
              <a:buFont typeface="Noto Sans Symbols"/>
              <a:buNone/>
            </a:pPr>
            <a:endParaRPr lang="ca-E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65760" marR="0" lvl="0" indent="-28956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8933"/>
              <a:buFont typeface="Noto Sans Symbols"/>
              <a:buChar char="●"/>
            </a:pPr>
            <a:r>
              <a:rPr lang="ca-ES" sz="2000" smtClean="0">
                <a:solidFill>
                  <a:schemeClr val="bg2">
                    <a:lumMod val="50000"/>
                  </a:schemeClr>
                </a:solidFill>
              </a:rPr>
              <a:t>AMB TEMPS </a:t>
            </a: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I CALMA, per comptar amb informació suficient que </a:t>
            </a:r>
            <a:r>
              <a:rPr lang="ca-ES" sz="2000" dirty="0" err="1" smtClean="0">
                <a:solidFill>
                  <a:schemeClr val="bg2">
                    <a:lumMod val="50000"/>
                  </a:schemeClr>
                </a:solidFill>
              </a:rPr>
              <a:t>permeta</a:t>
            </a: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 l’anàlisi, la reflexió i el debat.</a:t>
            </a:r>
          </a:p>
          <a:p>
            <a:pPr marL="365760" marR="0" lvl="0" indent="-28956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8933"/>
              <a:buFont typeface="Noto Sans Symbols"/>
              <a:buNone/>
            </a:pPr>
            <a:endParaRPr lang="ca-E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65760" marR="0" lvl="0" indent="-28956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8933"/>
              <a:buFont typeface="Noto Sans Symbols"/>
              <a:buChar char="●"/>
            </a:pP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EVITANT LA CONFRONTACIÓ, com a font de conflictes i malestars que afecten la dinàmica quotidiana del centre.</a:t>
            </a:r>
          </a:p>
          <a:p>
            <a:pPr marL="365760" marR="0" lvl="0" indent="-28956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8933"/>
              <a:buFont typeface="Noto Sans Symbols"/>
              <a:buNone/>
            </a:pPr>
            <a:endParaRPr lang="ca-ES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65760" marR="0" lvl="0" indent="-28956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8933"/>
              <a:buFont typeface="Noto Sans Symbols"/>
              <a:buChar char="●"/>
            </a:pPr>
            <a:r>
              <a:rPr lang="ca-ES" sz="2000" dirty="0" smtClean="0">
                <a:solidFill>
                  <a:schemeClr val="bg2">
                    <a:lumMod val="50000"/>
                  </a:schemeClr>
                </a:solidFill>
              </a:rPr>
              <a:t>DIFERENCIANT: horari de l’alumnat (lectiu i no lectiu), horari  d’obertura i tancament del centre i horari del professorat.</a:t>
            </a:r>
          </a:p>
          <a:p>
            <a:pPr marL="365760" marR="0" lvl="0" indent="-289560" algn="l" rtl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8933"/>
              <a:buFont typeface="Noto Sans Symbols"/>
              <a:buNone/>
            </a:pPr>
            <a:endParaRPr lang="ca-ES" sz="2960" b="0" i="0" u="none" strike="noStrike" cap="none" dirty="0">
              <a:solidFill>
                <a:schemeClr val="dk1"/>
              </a:solidFill>
              <a:sym typeface="Cabin"/>
            </a:endParaRPr>
          </a:p>
        </p:txBody>
      </p:sp>
      <p:sp>
        <p:nvSpPr>
          <p:cNvPr id="369" name="Shape 369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" name="3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title"/>
          </p:nvPr>
        </p:nvSpPr>
        <p:spPr>
          <a:xfrm>
            <a:off x="1403648" y="278092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562214"/>
              </a:buClr>
              <a:buSzPct val="25000"/>
              <a:buFont typeface="Cabin"/>
              <a:buNone/>
            </a:pPr>
            <a:r>
              <a:rPr lang="ca-ES" sz="2400" b="0" i="0" u="none" strike="noStrike" cap="none" dirty="0" smtClean="0">
                <a:solidFill>
                  <a:srgbClr val="562214"/>
                </a:solidFill>
                <a:sym typeface="Cabin"/>
              </a:rPr>
              <a:t>Gràcies per participar. </a:t>
            </a:r>
            <a:br>
              <a:rPr lang="ca-ES" sz="2400" b="0" i="0" u="none" strike="noStrike" cap="none" dirty="0" smtClean="0">
                <a:solidFill>
                  <a:srgbClr val="562214"/>
                </a:solidFill>
                <a:sym typeface="Cabin"/>
              </a:rPr>
            </a:br>
            <a:r>
              <a:rPr lang="ca-ES" sz="2400" b="0" i="0" u="none" strike="noStrike" cap="none" dirty="0" smtClean="0">
                <a:solidFill>
                  <a:srgbClr val="562214"/>
                </a:solidFill>
                <a:sym typeface="Cabin"/>
              </a:rPr>
              <a:t>Podeu consultar qualsevol dubte o suggeriment en les oficines, per e-mail, telèfon o de forma presencial.</a:t>
            </a:r>
            <a:br>
              <a:rPr lang="ca-ES" sz="2400" b="0" i="0" u="none" strike="noStrike" cap="none" dirty="0" smtClean="0">
                <a:solidFill>
                  <a:srgbClr val="562214"/>
                </a:solidFill>
                <a:sym typeface="Cabin"/>
              </a:rPr>
            </a:br>
            <a:r>
              <a:rPr lang="ca-ES" sz="2400" b="0" i="0" u="none" strike="noStrike" cap="none" dirty="0" smtClean="0">
                <a:solidFill>
                  <a:srgbClr val="562214"/>
                </a:solidFill>
                <a:sym typeface="Cabin"/>
              </a:rPr>
              <a:t/>
            </a:r>
            <a:br>
              <a:rPr lang="ca-ES" sz="2400" b="0" i="0" u="none" strike="noStrike" cap="none" dirty="0" smtClean="0">
                <a:solidFill>
                  <a:srgbClr val="562214"/>
                </a:solidFill>
                <a:sym typeface="Cabin"/>
              </a:rPr>
            </a:br>
            <a:r>
              <a:rPr lang="ca-ES" sz="2400" dirty="0" smtClean="0"/>
              <a:t/>
            </a:r>
            <a:br>
              <a:rPr lang="ca-ES" sz="2400" dirty="0" smtClean="0"/>
            </a:br>
            <a:r>
              <a:rPr lang="ca-ES" sz="2400" dirty="0" smtClean="0"/>
              <a:t>Tel. 96 352 96 07</a:t>
            </a:r>
            <a:br>
              <a:rPr lang="ca-ES" sz="2400" dirty="0" smtClean="0"/>
            </a:br>
            <a:r>
              <a:rPr lang="ca-ES" sz="2400" dirty="0" smtClean="0"/>
              <a:t>E-mail: gonzaloanaya@gonzaloanaya.com </a:t>
            </a:r>
            <a:endParaRPr lang="ca-ES" sz="2400" b="0" i="0" u="none" strike="noStrike" cap="none" dirty="0">
              <a:solidFill>
                <a:srgbClr val="562214"/>
              </a:solidFill>
              <a:sym typeface="Cabin"/>
            </a:endParaRPr>
          </a:p>
        </p:txBody>
      </p:sp>
      <p:pic>
        <p:nvPicPr>
          <p:cNvPr id="6" name="5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1403648" y="1916832"/>
            <a:ext cx="7533171" cy="1132407"/>
          </a:xfrm>
          <a:prstGeom prst="roundRect">
            <a:avLst>
              <a:gd name="adj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06" name="Shape 106"/>
          <p:cNvSpPr txBox="1">
            <a:spLocks noGrp="1"/>
          </p:cNvSpPr>
          <p:nvPr>
            <p:ph type="ctrTitle"/>
          </p:nvPr>
        </p:nvSpPr>
        <p:spPr>
          <a:xfrm>
            <a:off x="1538435" y="1919667"/>
            <a:ext cx="7605565" cy="103571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7030A0"/>
              </a:buClr>
              <a:buSzPct val="25000"/>
              <a:buFont typeface="Cabin"/>
              <a:buNone/>
            </a:pPr>
            <a:r>
              <a:rPr lang="es-ES" sz="3200" b="1" i="0" u="none" strike="noStrike" cap="none" dirty="0" err="1" smtClean="0">
                <a:solidFill>
                  <a:schemeClr val="accent6">
                    <a:lumMod val="50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Volem</a:t>
            </a:r>
            <a:r>
              <a:rPr lang="es-ES" sz="3200" b="1" i="0" u="none" strike="noStrike" cap="none" dirty="0" smtClean="0">
                <a:solidFill>
                  <a:schemeClr val="accent6">
                    <a:lumMod val="50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s-ES" sz="3200" b="1" i="0" u="none" strike="noStrike" cap="none" dirty="0" err="1" smtClean="0">
                <a:solidFill>
                  <a:schemeClr val="accent6">
                    <a:lumMod val="50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trobar</a:t>
            </a:r>
            <a:r>
              <a:rPr lang="es-ES" sz="3200" b="1" i="0" u="none" strike="noStrike" cap="none" dirty="0" smtClean="0">
                <a:solidFill>
                  <a:schemeClr val="accent6">
                    <a:lumMod val="50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s-ES" sz="3200" b="1" i="0" u="none" strike="noStrike" cap="none" dirty="0" err="1" smtClean="0">
                <a:solidFill>
                  <a:schemeClr val="accent6">
                    <a:lumMod val="50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respostes</a:t>
            </a:r>
            <a:r>
              <a:rPr lang="es-ES" sz="3200" b="1" i="0" u="none" strike="noStrike" cap="none" dirty="0" smtClean="0">
                <a:solidFill>
                  <a:schemeClr val="accent6">
                    <a:lumMod val="50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s-ES" sz="3200" b="1" i="0" u="none" strike="noStrike" cap="none" dirty="0" err="1" smtClean="0">
                <a:solidFill>
                  <a:schemeClr val="accent6">
                    <a:lumMod val="50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convincents</a:t>
            </a:r>
            <a:endParaRPr lang="es-ES" sz="3200" b="1" i="0" u="none" strike="noStrike" cap="none" dirty="0">
              <a:solidFill>
                <a:schemeClr val="accent6">
                  <a:lumMod val="50000"/>
                </a:schemeClr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subTitle" idx="1"/>
          </p:nvPr>
        </p:nvSpPr>
        <p:spPr>
          <a:xfrm>
            <a:off x="1475656" y="2132856"/>
            <a:ext cx="7533252" cy="3577800"/>
          </a:xfrm>
          <a:prstGeom prst="rect">
            <a:avLst/>
          </a:prstGeom>
          <a:noFill/>
          <a:ln>
            <a:noFill/>
          </a:ln>
        </p:spPr>
        <p:txBody>
          <a:bodyPr lIns="91425" tIns="0" rIns="91425" bIns="45700" anchor="t" anchorCtr="0">
            <a:noAutofit/>
          </a:bodyPr>
          <a:lstStyle/>
          <a:p>
            <a:pPr marL="27432" marR="0" lvl="0" indent="-203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5" b="0" i="1" u="none" strike="noStrike" cap="none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27432" marR="0" lvl="0" indent="-203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lang="es-ES" sz="2400" b="1" i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27432" marR="0" lvl="0" indent="-203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lang="es-ES" sz="2400" b="1" i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27432" marR="0" lvl="0" indent="-203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ca-ES" sz="2400" b="1" i="1" u="none" strike="noStrike" cap="none" dirty="0" smtClean="0">
                <a:solidFill>
                  <a:schemeClr val="bg2">
                    <a:lumMod val="75000"/>
                  </a:schemeClr>
                </a:solidFill>
                <a:sym typeface="Cabin"/>
              </a:rPr>
              <a:t>La jornada escolar afecta a la qualitat de l’educació i  l’aprenentatge dels nostres fills </a:t>
            </a:r>
            <a:r>
              <a:rPr lang="ca-ES" sz="2400" b="1" i="1" dirty="0" smtClean="0">
                <a:solidFill>
                  <a:schemeClr val="bg2">
                    <a:lumMod val="75000"/>
                  </a:schemeClr>
                </a:solidFill>
              </a:rPr>
              <a:t>i</a:t>
            </a:r>
            <a:r>
              <a:rPr lang="ca-ES" sz="2400" b="1" i="1" u="none" strike="noStrike" cap="none" dirty="0" smtClean="0">
                <a:solidFill>
                  <a:schemeClr val="bg2">
                    <a:lumMod val="75000"/>
                  </a:schemeClr>
                </a:solidFill>
                <a:sym typeface="Cabin"/>
              </a:rPr>
              <a:t> filles?</a:t>
            </a:r>
          </a:p>
          <a:p>
            <a:pPr marL="27432" marR="0" lvl="0" indent="-2032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es-ES" sz="2400" b="1" i="1" u="none" strike="noStrike" cap="none" dirty="0" smtClean="0">
              <a:solidFill>
                <a:schemeClr val="bg2">
                  <a:lumMod val="75000"/>
                </a:schemeClr>
              </a:solidFill>
              <a:latin typeface="Cabin"/>
              <a:ea typeface="Cabin"/>
              <a:cs typeface="Cabin"/>
              <a:sym typeface="Cabin"/>
            </a:endParaRPr>
          </a:p>
          <a:p>
            <a:pPr marL="27432" marR="0" lvl="0" indent="-2032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ca-ES" sz="2400" b="1" i="1" u="none" strike="noStrike" cap="none" dirty="0" smtClean="0">
                <a:solidFill>
                  <a:schemeClr val="bg2">
                    <a:lumMod val="75000"/>
                  </a:schemeClr>
                </a:solidFill>
                <a:latin typeface="Cabin"/>
                <a:ea typeface="Cabin"/>
                <a:cs typeface="Cabin"/>
                <a:sym typeface="Cabin"/>
              </a:rPr>
              <a:t>La jornada escolar té repercussions socials per a les famílies? En quin sentit?</a:t>
            </a:r>
            <a:endParaRPr lang="ca-ES" sz="2400" b="1" i="1" u="none" strike="noStrike" cap="none" dirty="0">
              <a:solidFill>
                <a:schemeClr val="bg2">
                  <a:lumMod val="75000"/>
                </a:schemeClr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>
            <a:off x="0" y="6165303"/>
            <a:ext cx="1403647" cy="5040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000" b="1" i="0" u="none" strike="noStrike" cap="none">
              <a:solidFill>
                <a:srgbClr val="595959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7" name="6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ctrTitle"/>
          </p:nvPr>
        </p:nvSpPr>
        <p:spPr>
          <a:xfrm>
            <a:off x="1403648" y="2132856"/>
            <a:ext cx="7488832" cy="29249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7030A0"/>
              </a:buClr>
              <a:buSzPct val="25000"/>
              <a:buFont typeface="Cabin"/>
              <a:buNone/>
            </a:pPr>
            <a:r>
              <a:rPr lang="es-ES" sz="5400" b="1" i="0" u="none" strike="noStrike" cap="none" dirty="0" smtClean="0">
                <a:solidFill>
                  <a:srgbClr val="7030A0"/>
                </a:solidFill>
                <a:latin typeface="Cabin"/>
                <a:ea typeface="Cabin"/>
                <a:cs typeface="Cabin"/>
                <a:sym typeface="Cabin"/>
              </a:rPr>
              <a:t/>
            </a:r>
            <a:br>
              <a:rPr lang="es-ES" sz="5400" b="1" i="0" u="none" strike="noStrike" cap="none" dirty="0" smtClean="0">
                <a:solidFill>
                  <a:srgbClr val="7030A0"/>
                </a:solidFill>
                <a:latin typeface="Cabin"/>
                <a:ea typeface="Cabin"/>
                <a:cs typeface="Cabin"/>
                <a:sym typeface="Cabin"/>
              </a:rPr>
            </a:br>
            <a:r>
              <a:rPr lang="ca-ES" sz="4400" b="1" dirty="0" smtClean="0">
                <a:solidFill>
                  <a:schemeClr val="accent6">
                    <a:lumMod val="50000"/>
                  </a:schemeClr>
                </a:solidFill>
              </a:rPr>
              <a:t>Abans de començar….</a:t>
            </a:r>
            <a:br>
              <a:rPr lang="ca-ES" sz="4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ca-ES" sz="4000" b="1" dirty="0" smtClean="0">
                <a:solidFill>
                  <a:schemeClr val="accent6">
                    <a:lumMod val="50000"/>
                  </a:schemeClr>
                </a:solidFill>
              </a:rPr>
              <a:t> esclarim alguns termes</a:t>
            </a:r>
            <a:r>
              <a:rPr lang="es-ES" sz="44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ES" sz="4400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es-ES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8" name="Shape 118"/>
          <p:cNvSpPr txBox="1"/>
          <p:nvPr/>
        </p:nvSpPr>
        <p:spPr>
          <a:xfrm rot="1090943">
            <a:off x="5910257" y="4124380"/>
            <a:ext cx="361787" cy="20690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24" name="Shape 124"/>
          <p:cNvSpPr txBox="1"/>
          <p:nvPr/>
        </p:nvSpPr>
        <p:spPr>
          <a:xfrm>
            <a:off x="4818516" y="5725216"/>
            <a:ext cx="1885644" cy="722499"/>
          </a:xfrm>
          <a:prstGeom prst="rect">
            <a:avLst/>
          </a:prstGeom>
          <a:noFill/>
          <a:ln>
            <a:noFill/>
          </a:ln>
        </p:spPr>
        <p:txBody>
          <a:bodyPr lIns="30475" tIns="30475" rIns="30475" bIns="304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JORNADA CONTINUA</a:t>
            </a:r>
          </a:p>
        </p:txBody>
      </p:sp>
      <p:sp>
        <p:nvSpPr>
          <p:cNvPr id="126" name="Shape 126"/>
          <p:cNvSpPr txBox="1"/>
          <p:nvPr/>
        </p:nvSpPr>
        <p:spPr>
          <a:xfrm rot="64046">
            <a:off x="4046860" y="5953306"/>
            <a:ext cx="240268" cy="20690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33" name="Shape 133"/>
          <p:cNvSpPr txBox="1"/>
          <p:nvPr/>
        </p:nvSpPr>
        <p:spPr>
          <a:xfrm rot="-1277668">
            <a:off x="3088102" y="4154741"/>
            <a:ext cx="207207" cy="20690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9" name="8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8"/>
          <p:cNvSpPr txBox="1">
            <a:spLocks noGrp="1"/>
          </p:cNvSpPr>
          <p:nvPr>
            <p:ph type="body" idx="1"/>
          </p:nvPr>
        </p:nvSpPr>
        <p:spPr>
          <a:xfrm>
            <a:off x="1214414" y="2564904"/>
            <a:ext cx="7719274" cy="40073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760" marR="0" lvl="0" indent="-2895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es-ES" sz="1800" b="1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HORARI </a:t>
            </a:r>
            <a:r>
              <a:rPr lang="es-ES" sz="1800" b="1" i="0" u="none" strike="noStrike" cap="none" dirty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ESCOLAR DEL </a:t>
            </a:r>
            <a:r>
              <a:rPr lang="es-ES" sz="1800" b="1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CENTRE </a:t>
            </a:r>
            <a:r>
              <a:rPr lang="es-ES" sz="1800" dirty="0" err="1">
                <a:solidFill>
                  <a:srgbClr val="002060"/>
                </a:solidFill>
              </a:rPr>
              <a:t>é</a:t>
            </a:r>
            <a:r>
              <a:rPr lang="es-ES" sz="1800" dirty="0" err="1" smtClean="0">
                <a:solidFill>
                  <a:srgbClr val="002060"/>
                </a:solidFill>
              </a:rPr>
              <a:t>s</a:t>
            </a:r>
            <a:r>
              <a:rPr lang="es-ES" sz="1800" dirty="0" smtClean="0">
                <a:solidFill>
                  <a:srgbClr val="002060"/>
                </a:solidFill>
              </a:rPr>
              <a:t> </a:t>
            </a:r>
            <a:r>
              <a:rPr lang="es-ES" sz="1800" dirty="0">
                <a:solidFill>
                  <a:srgbClr val="002060"/>
                </a:solidFill>
              </a:rPr>
              <a:t>el </a:t>
            </a:r>
            <a:r>
              <a:rPr lang="es-ES" sz="1800" dirty="0" err="1" smtClean="0">
                <a:solidFill>
                  <a:srgbClr val="002060"/>
                </a:solidFill>
              </a:rPr>
              <a:t>temps</a:t>
            </a:r>
            <a:r>
              <a:rPr lang="es-ES" sz="1800" dirty="0" smtClean="0">
                <a:solidFill>
                  <a:srgbClr val="002060"/>
                </a:solidFill>
              </a:rPr>
              <a:t> </a:t>
            </a:r>
            <a:r>
              <a:rPr lang="es-ES" sz="1800" dirty="0">
                <a:solidFill>
                  <a:srgbClr val="002060"/>
                </a:solidFill>
              </a:rPr>
              <a:t>en </a:t>
            </a:r>
            <a:r>
              <a:rPr lang="es-ES" sz="1800" dirty="0" err="1" smtClean="0">
                <a:solidFill>
                  <a:srgbClr val="002060"/>
                </a:solidFill>
              </a:rPr>
              <a:t>què</a:t>
            </a:r>
            <a:r>
              <a:rPr lang="es-ES" sz="1800" dirty="0" smtClean="0">
                <a:solidFill>
                  <a:srgbClr val="002060"/>
                </a:solidFill>
              </a:rPr>
              <a:t> </a:t>
            </a:r>
            <a:r>
              <a:rPr lang="es-ES" sz="1800" dirty="0">
                <a:solidFill>
                  <a:srgbClr val="002060"/>
                </a:solidFill>
              </a:rPr>
              <a:t>el </a:t>
            </a:r>
            <a:r>
              <a:rPr lang="es-ES" sz="1800" dirty="0" smtClean="0">
                <a:solidFill>
                  <a:srgbClr val="002060"/>
                </a:solidFill>
              </a:rPr>
              <a:t>centre </a:t>
            </a:r>
            <a:r>
              <a:rPr lang="es-ES" sz="1800" dirty="0" err="1" smtClean="0">
                <a:solidFill>
                  <a:srgbClr val="002060"/>
                </a:solidFill>
              </a:rPr>
              <a:t>est</a:t>
            </a:r>
            <a:r>
              <a:rPr lang="es-ES" sz="1800" dirty="0" err="1">
                <a:solidFill>
                  <a:srgbClr val="002060"/>
                </a:solidFill>
              </a:rPr>
              <a:t>à</a:t>
            </a:r>
            <a:r>
              <a:rPr lang="es-ES" sz="1800" dirty="0" smtClean="0">
                <a:solidFill>
                  <a:srgbClr val="002060"/>
                </a:solidFill>
              </a:rPr>
              <a:t> </a:t>
            </a:r>
            <a:r>
              <a:rPr lang="es-ES" sz="1800" dirty="0" err="1" smtClean="0">
                <a:solidFill>
                  <a:srgbClr val="002060"/>
                </a:solidFill>
              </a:rPr>
              <a:t>obert</a:t>
            </a:r>
            <a:r>
              <a:rPr lang="es-ES" sz="1800" dirty="0" smtClean="0">
                <a:solidFill>
                  <a:srgbClr val="002060"/>
                </a:solidFill>
              </a:rPr>
              <a:t> per a </a:t>
            </a:r>
            <a:r>
              <a:rPr lang="es-ES" sz="1800" dirty="0">
                <a:solidFill>
                  <a:srgbClr val="002060"/>
                </a:solidFill>
              </a:rPr>
              <a:t>la </a:t>
            </a:r>
            <a:r>
              <a:rPr lang="es-ES" sz="1800" dirty="0" err="1" smtClean="0">
                <a:solidFill>
                  <a:srgbClr val="002060"/>
                </a:solidFill>
              </a:rPr>
              <a:t>comunitat</a:t>
            </a:r>
            <a:r>
              <a:rPr lang="es-ES" sz="1800" dirty="0" smtClean="0">
                <a:solidFill>
                  <a:srgbClr val="002060"/>
                </a:solidFill>
              </a:rPr>
              <a:t> </a:t>
            </a:r>
            <a:r>
              <a:rPr lang="es-ES" sz="1800" dirty="0">
                <a:solidFill>
                  <a:srgbClr val="002060"/>
                </a:solidFill>
              </a:rPr>
              <a:t>educativa. 	</a:t>
            </a:r>
          </a:p>
          <a:p>
            <a:pPr marL="365760" marR="0" lvl="0" indent="-2895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es-ES" sz="1800" b="1" i="0" u="none" strike="noStrike" cap="none" dirty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JORNADA ESCOLAR </a:t>
            </a:r>
            <a:r>
              <a:rPr lang="es-ES" sz="1800" b="1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DE L’ALUMNAT: </a:t>
            </a:r>
            <a:endParaRPr lang="es-ES" sz="1800" b="1" i="0" u="none" strike="noStrike" cap="none" dirty="0">
              <a:solidFill>
                <a:srgbClr val="00206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360363" marR="0" lvl="1" indent="-4763" algn="l" rtl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Verdana"/>
              <a:buNone/>
            </a:pP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Classes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lectives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+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activitats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complementàries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+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activitats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extraescolars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+</a:t>
            </a:r>
            <a:r>
              <a:rPr lang="es-ES" sz="1800" dirty="0" err="1" smtClean="0">
                <a:solidFill>
                  <a:srgbClr val="002060"/>
                </a:solidFill>
              </a:rPr>
              <a:t>menja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dor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….</a:t>
            </a:r>
            <a:endParaRPr sz="1800" b="0" i="0" u="none" strike="noStrike" cap="none" dirty="0">
              <a:solidFill>
                <a:srgbClr val="00206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365760" marR="0" lvl="0" indent="-2895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es-ES" sz="1800" b="1" i="0" u="none" strike="noStrike" cap="none" dirty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JORNADA LECTIVA: </a:t>
            </a:r>
          </a:p>
          <a:p>
            <a:pPr marL="640080" marR="0" lvl="1" indent="-246380" algn="l" rtl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lang="es-ES" sz="1800" b="1" i="0" u="none" strike="noStrike" cap="none" dirty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	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Alumnat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: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horari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en </a:t>
            </a:r>
            <a:r>
              <a:rPr lang="es-ES" sz="1800" dirty="0" err="1" smtClean="0">
                <a:solidFill>
                  <a:srgbClr val="002060"/>
                </a:solidFill>
              </a:rPr>
              <a:t>què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rep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les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classes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. </a:t>
            </a:r>
            <a:endParaRPr lang="es-ES" sz="1800" dirty="0">
              <a:solidFill>
                <a:srgbClr val="002060"/>
              </a:solidFill>
            </a:endParaRPr>
          </a:p>
          <a:p>
            <a:pPr marL="640080" marR="0" lvl="1" indent="-246380" algn="l" rtl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  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Professorat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: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part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del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seu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s-ES" sz="1800" b="0" i="0" u="none" strike="noStrike" cap="none" dirty="0" err="1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horari</a:t>
            </a:r>
            <a:r>
              <a:rPr lang="es-ES" sz="18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 laboral. </a:t>
            </a:r>
            <a:endParaRPr sz="1800" b="0" i="0" u="none" strike="noStrike" cap="none" dirty="0">
              <a:solidFill>
                <a:srgbClr val="00206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365760" marR="0" lvl="0" indent="-289560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Noto Sans Symbols"/>
              <a:buChar char="●"/>
            </a:pPr>
            <a:r>
              <a:rPr lang="es-ES" sz="1800" b="1" i="0" u="none" strike="noStrike" cap="none" dirty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JORNADA LABORAL DEL </a:t>
            </a:r>
            <a:r>
              <a:rPr lang="es-ES" sz="1800" b="1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PROFESSORAT:  </a:t>
            </a:r>
            <a:r>
              <a:rPr lang="es-ES" sz="1800" dirty="0">
                <a:solidFill>
                  <a:srgbClr val="002060"/>
                </a:solidFill>
              </a:rPr>
              <a:t>37´5 </a:t>
            </a:r>
            <a:r>
              <a:rPr lang="es-ES" sz="1800" dirty="0" err="1" smtClean="0">
                <a:solidFill>
                  <a:srgbClr val="002060"/>
                </a:solidFill>
              </a:rPr>
              <a:t>hores</a:t>
            </a:r>
            <a:r>
              <a:rPr lang="es-ES" sz="1800" dirty="0" smtClean="0">
                <a:solidFill>
                  <a:srgbClr val="002060"/>
                </a:solidFill>
              </a:rPr>
              <a:t> </a:t>
            </a:r>
            <a:r>
              <a:rPr lang="es-ES" sz="1800" dirty="0" err="1" smtClean="0">
                <a:solidFill>
                  <a:srgbClr val="002060"/>
                </a:solidFill>
              </a:rPr>
              <a:t>setmanals</a:t>
            </a:r>
            <a:r>
              <a:rPr lang="es-ES" sz="1800" dirty="0">
                <a:solidFill>
                  <a:srgbClr val="002060"/>
                </a:solidFill>
              </a:rPr>
              <a:t>: </a:t>
            </a:r>
            <a:endParaRPr lang="es-ES" sz="1800" dirty="0" smtClean="0">
              <a:solidFill>
                <a:srgbClr val="002060"/>
              </a:solidFill>
            </a:endParaRPr>
          </a:p>
          <a:p>
            <a:pPr marL="365760" marR="0" lvl="0" indent="-289560" algn="l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None/>
            </a:pPr>
            <a:r>
              <a:rPr lang="es-ES" sz="1800" dirty="0" smtClean="0">
                <a:solidFill>
                  <a:srgbClr val="002060"/>
                </a:solidFill>
              </a:rPr>
              <a:t>	</a:t>
            </a:r>
            <a:r>
              <a:rPr lang="es-ES" sz="1800" dirty="0" err="1" smtClean="0">
                <a:solidFill>
                  <a:srgbClr val="002060"/>
                </a:solidFill>
              </a:rPr>
              <a:t>Hores</a:t>
            </a:r>
            <a:r>
              <a:rPr lang="es-ES" sz="1800" dirty="0" smtClean="0">
                <a:solidFill>
                  <a:srgbClr val="002060"/>
                </a:solidFill>
              </a:rPr>
              <a:t> </a:t>
            </a:r>
            <a:r>
              <a:rPr lang="es-ES" sz="1800" dirty="0" err="1" smtClean="0">
                <a:solidFill>
                  <a:srgbClr val="002060"/>
                </a:solidFill>
              </a:rPr>
              <a:t>lectives</a:t>
            </a:r>
            <a:r>
              <a:rPr lang="es-ES" sz="1800" dirty="0" smtClean="0">
                <a:solidFill>
                  <a:srgbClr val="002060"/>
                </a:solidFill>
              </a:rPr>
              <a:t> +</a:t>
            </a:r>
            <a:r>
              <a:rPr lang="es-ES" sz="1800" dirty="0" err="1" smtClean="0">
                <a:solidFill>
                  <a:srgbClr val="002060"/>
                </a:solidFill>
              </a:rPr>
              <a:t>reunions+entrevistes</a:t>
            </a:r>
            <a:r>
              <a:rPr lang="es-ES" sz="1800" dirty="0" smtClean="0">
                <a:solidFill>
                  <a:srgbClr val="002060"/>
                </a:solidFill>
              </a:rPr>
              <a:t> </a:t>
            </a:r>
            <a:r>
              <a:rPr lang="es-ES" sz="1800" dirty="0" err="1" smtClean="0">
                <a:solidFill>
                  <a:srgbClr val="002060"/>
                </a:solidFill>
              </a:rPr>
              <a:t>famílies</a:t>
            </a:r>
            <a:r>
              <a:rPr lang="es-ES" sz="1800" dirty="0" smtClean="0">
                <a:solidFill>
                  <a:srgbClr val="002060"/>
                </a:solidFill>
              </a:rPr>
              <a:t> +</a:t>
            </a:r>
            <a:r>
              <a:rPr lang="es-ES" sz="1800" dirty="0" err="1" smtClean="0">
                <a:solidFill>
                  <a:srgbClr val="002060"/>
                </a:solidFill>
              </a:rPr>
              <a:t>preparació</a:t>
            </a:r>
            <a:r>
              <a:rPr lang="es-ES" sz="1800" dirty="0" smtClean="0">
                <a:solidFill>
                  <a:srgbClr val="002060"/>
                </a:solidFill>
              </a:rPr>
              <a:t> </a:t>
            </a:r>
            <a:r>
              <a:rPr lang="es-ES" sz="1800" dirty="0" err="1" smtClean="0">
                <a:solidFill>
                  <a:srgbClr val="002060"/>
                </a:solidFill>
              </a:rPr>
              <a:t>classes</a:t>
            </a:r>
            <a:r>
              <a:rPr lang="es-ES" sz="1800" dirty="0" smtClean="0">
                <a:solidFill>
                  <a:srgbClr val="002060"/>
                </a:solidFill>
              </a:rPr>
              <a:t> +</a:t>
            </a:r>
            <a:r>
              <a:rPr lang="es-ES" sz="1800" dirty="0" err="1" smtClean="0">
                <a:solidFill>
                  <a:srgbClr val="002060"/>
                </a:solidFill>
              </a:rPr>
              <a:t>formació+activitats</a:t>
            </a:r>
            <a:r>
              <a:rPr lang="es-ES" sz="1800" dirty="0" smtClean="0">
                <a:solidFill>
                  <a:srgbClr val="002060"/>
                </a:solidFill>
              </a:rPr>
              <a:t> </a:t>
            </a:r>
            <a:r>
              <a:rPr lang="es-ES" sz="1800" dirty="0" err="1" smtClean="0">
                <a:solidFill>
                  <a:srgbClr val="002060"/>
                </a:solidFill>
              </a:rPr>
              <a:t>complementàries</a:t>
            </a:r>
            <a:r>
              <a:rPr lang="es-ES" sz="1800" dirty="0" smtClean="0">
                <a:solidFill>
                  <a:srgbClr val="002060"/>
                </a:solidFill>
              </a:rPr>
              <a:t>…</a:t>
            </a:r>
            <a:endParaRPr lang="es-ES" sz="1800" dirty="0">
              <a:solidFill>
                <a:srgbClr val="002060"/>
              </a:solidFill>
            </a:endParaRPr>
          </a:p>
        </p:txBody>
      </p:sp>
      <p:pic>
        <p:nvPicPr>
          <p:cNvPr id="3" name="2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1115616" y="1268760"/>
            <a:ext cx="7715199" cy="126875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562214"/>
              </a:buClr>
              <a:buSzPct val="25000"/>
              <a:buFont typeface="Cabin"/>
              <a:buNone/>
            </a:pPr>
            <a:r>
              <a:rPr lang="ca-ES" sz="3870" b="1" i="0" u="none" strike="noStrike" cap="none" dirty="0" smtClean="0">
                <a:solidFill>
                  <a:srgbClr val="562214"/>
                </a:solidFill>
                <a:sym typeface="Cabin"/>
              </a:rPr>
              <a:t/>
            </a:r>
            <a:br>
              <a:rPr lang="ca-ES" sz="3870" b="1" i="0" u="none" strike="noStrike" cap="none" dirty="0" smtClean="0">
                <a:solidFill>
                  <a:srgbClr val="562214"/>
                </a:solidFill>
                <a:sym typeface="Cabin"/>
              </a:rPr>
            </a:br>
            <a:r>
              <a:rPr lang="ca-ES" sz="2800" b="1" dirty="0" smtClean="0">
                <a:solidFill>
                  <a:schemeClr val="accent6">
                    <a:lumMod val="50000"/>
                  </a:schemeClr>
                </a:solidFill>
              </a:rPr>
              <a:t>Per què genera tant de debat la jornada escolar?</a:t>
            </a:r>
            <a:r>
              <a:rPr lang="ca-ES" sz="3870" b="0" i="0" u="none" strike="noStrike" cap="none" dirty="0" smtClean="0">
                <a:solidFill>
                  <a:srgbClr val="562214"/>
                </a:solidFill>
                <a:sym typeface="Cabin"/>
              </a:rPr>
              <a:t/>
            </a:r>
            <a:br>
              <a:rPr lang="ca-ES" sz="3870" b="0" i="0" u="none" strike="noStrike" cap="none" dirty="0" smtClean="0">
                <a:solidFill>
                  <a:srgbClr val="562214"/>
                </a:solidFill>
                <a:sym typeface="Cabin"/>
              </a:rPr>
            </a:br>
            <a:endParaRPr lang="ca-ES" sz="3870" b="0" i="0" u="none" strike="noStrike" cap="none" dirty="0">
              <a:solidFill>
                <a:srgbClr val="562214"/>
              </a:solidFill>
              <a:sym typeface="Cabin"/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1475656" y="2204864"/>
            <a:ext cx="6192688" cy="43924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760" marR="0" lvl="0" indent="-2895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●"/>
            </a:pPr>
            <a:r>
              <a:rPr lang="ca-ES" sz="2000" b="1" i="1" dirty="0" smtClean="0">
                <a:solidFill>
                  <a:schemeClr val="bg2">
                    <a:lumMod val="75000"/>
                  </a:schemeClr>
                </a:solidFill>
              </a:rPr>
              <a:t>Perquè la implantació de la jornada contínua ha de ser aprovada per una majoria de famílies i docents. </a:t>
            </a:r>
          </a:p>
          <a:p>
            <a:pPr marL="365760" marR="0" lvl="0" indent="-2895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●"/>
            </a:pPr>
            <a:r>
              <a:rPr lang="ca-ES" sz="2000" b="1" i="1" dirty="0">
                <a:solidFill>
                  <a:schemeClr val="bg2">
                    <a:lumMod val="75000"/>
                  </a:schemeClr>
                </a:solidFill>
              </a:rPr>
              <a:t>I</a:t>
            </a:r>
            <a:r>
              <a:rPr lang="ca-ES" sz="2000" b="1" i="1" dirty="0" smtClean="0">
                <a:solidFill>
                  <a:schemeClr val="bg2">
                    <a:lumMod val="75000"/>
                  </a:schemeClr>
                </a:solidFill>
              </a:rPr>
              <a:t> es confronten interessos divergents:</a:t>
            </a:r>
          </a:p>
          <a:p>
            <a:pPr marL="82296" marR="0" lvl="0" indent="-609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3200" b="1" i="0" u="none" strike="noStrike" cap="none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356616" marR="0" lvl="1" indent="-1015" algn="l" rtl="0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endParaRPr sz="3400" b="0" i="0" u="none" strike="noStrike" cap="none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82296" marR="0" lvl="0" indent="-609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365760" marR="0" lvl="0" indent="-289560" algn="just" rtl="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79" name="Shape 179"/>
          <p:cNvSpPr txBox="1">
            <a:spLocks noGrp="1"/>
          </p:cNvSpPr>
          <p:nvPr>
            <p:ph type="ftr" idx="11"/>
          </p:nvPr>
        </p:nvSpPr>
        <p:spPr>
          <a:xfrm>
            <a:off x="29910" y="19177"/>
            <a:ext cx="1013697" cy="88954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000" b="1" i="0" u="none" strike="noStrike" cap="none">
              <a:solidFill>
                <a:srgbClr val="25100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pSp>
        <p:nvGrpSpPr>
          <p:cNvPr id="180" name="Shape 180"/>
          <p:cNvGrpSpPr/>
          <p:nvPr/>
        </p:nvGrpSpPr>
        <p:grpSpPr>
          <a:xfrm>
            <a:off x="1763688" y="4005064"/>
            <a:ext cx="6480720" cy="2413796"/>
            <a:chOff x="-165858" y="-43004"/>
            <a:chExt cx="11058379" cy="4458695"/>
          </a:xfrm>
        </p:grpSpPr>
        <p:sp>
          <p:nvSpPr>
            <p:cNvPr id="181" name="Shape 181"/>
            <p:cNvSpPr/>
            <p:nvPr/>
          </p:nvSpPr>
          <p:spPr>
            <a:xfrm rot="-300000">
              <a:off x="441004" y="1438783"/>
              <a:ext cx="8261990" cy="722830"/>
            </a:xfrm>
            <a:prstGeom prst="mathMinus">
              <a:avLst>
                <a:gd name="adj1" fmla="val 23520"/>
              </a:avLst>
            </a:prstGeom>
            <a:solidFill>
              <a:srgbClr val="E9CCCC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2" name="Shape 182"/>
            <p:cNvSpPr/>
            <p:nvPr/>
          </p:nvSpPr>
          <p:spPr>
            <a:xfrm>
              <a:off x="1097280" y="180020"/>
              <a:ext cx="2743199" cy="144016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32A2C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3" name="Shape 183"/>
            <p:cNvSpPr/>
            <p:nvPr/>
          </p:nvSpPr>
          <p:spPr>
            <a:xfrm>
              <a:off x="0" y="1584180"/>
              <a:ext cx="6066992" cy="201621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4" name="Shape 184"/>
            <p:cNvSpPr txBox="1"/>
            <p:nvPr/>
          </p:nvSpPr>
          <p:spPr>
            <a:xfrm>
              <a:off x="-165858" y="2399474"/>
              <a:ext cx="6066993" cy="2016217"/>
            </a:xfrm>
            <a:prstGeom prst="rect">
              <a:avLst/>
            </a:prstGeom>
            <a:noFill/>
            <a:ln>
              <a:noFill/>
            </a:ln>
          </p:spPr>
          <p:txBody>
            <a:bodyPr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a-ES" sz="2000" b="0" i="0" u="none" strike="noStrike" cap="none" dirty="0" smtClean="0">
                  <a:solidFill>
                    <a:srgbClr val="611616"/>
                  </a:solidFill>
                  <a:latin typeface="Cabin"/>
                  <a:ea typeface="Cabin"/>
                  <a:cs typeface="Cabin"/>
                  <a:sym typeface="Cabin"/>
                </a:rPr>
                <a:t>La jornada continuada </a:t>
              </a:r>
              <a:r>
                <a:rPr lang="ca-ES" sz="2000" dirty="0" smtClean="0">
                  <a:solidFill>
                    <a:srgbClr val="611616"/>
                  </a:solidFill>
                  <a:latin typeface="Cabin"/>
                  <a:ea typeface="Cabin"/>
                  <a:cs typeface="Cabin"/>
                  <a:sym typeface="Cabin"/>
                </a:rPr>
                <a:t>é</a:t>
              </a:r>
              <a:r>
                <a:rPr lang="ca-ES" sz="2000" b="0" i="0" u="none" strike="noStrike" cap="none" dirty="0" smtClean="0">
                  <a:solidFill>
                    <a:srgbClr val="611616"/>
                  </a:solidFill>
                  <a:latin typeface="Cabin"/>
                  <a:ea typeface="Cabin"/>
                  <a:cs typeface="Cabin"/>
                  <a:sym typeface="Cabin"/>
                </a:rPr>
                <a:t>s 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a-ES" sz="2000" b="0" i="0" u="none" strike="noStrike" cap="none" dirty="0" smtClean="0">
                  <a:solidFill>
                    <a:srgbClr val="611616"/>
                  </a:solidFill>
                  <a:latin typeface="Cabin"/>
                  <a:ea typeface="Cabin"/>
                  <a:cs typeface="Cabin"/>
                  <a:sym typeface="Cabin"/>
                </a:rPr>
                <a:t>una </a:t>
              </a:r>
              <a:r>
                <a:rPr lang="ca-ES" sz="2000" b="1" i="0" u="none" strike="noStrike" cap="none" dirty="0" smtClean="0">
                  <a:solidFill>
                    <a:srgbClr val="611616"/>
                  </a:solidFill>
                  <a:latin typeface="Cabin"/>
                  <a:ea typeface="Cabin"/>
                  <a:cs typeface="Cabin"/>
                  <a:sym typeface="Cabin"/>
                </a:rPr>
                <a:t>petició del professorat per a millorar les condicions laborals</a:t>
              </a:r>
              <a:r>
                <a:rPr lang="ca-ES" sz="2000" b="0" i="0" u="none" strike="noStrike" cap="none" dirty="0" smtClean="0">
                  <a:solidFill>
                    <a:srgbClr val="611616"/>
                  </a:solidFill>
                  <a:latin typeface="Cabin"/>
                  <a:ea typeface="Cabin"/>
                  <a:cs typeface="Cabin"/>
                  <a:sym typeface="Cabin"/>
                </a:rPr>
                <a:t>.</a:t>
              </a:r>
              <a:endParaRPr lang="ca-ES" sz="2000" b="0" i="0" u="none" strike="noStrike" cap="none" dirty="0">
                <a:solidFill>
                  <a:srgbClr val="611616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185" name="Shape 185"/>
            <p:cNvSpPr/>
            <p:nvPr/>
          </p:nvSpPr>
          <p:spPr>
            <a:xfrm>
              <a:off x="7223817" y="1931107"/>
              <a:ext cx="2743199" cy="1440160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83A93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6" name="Shape 186"/>
            <p:cNvSpPr/>
            <p:nvPr/>
          </p:nvSpPr>
          <p:spPr>
            <a:xfrm>
              <a:off x="3851919" y="90007"/>
              <a:ext cx="5166228" cy="151216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7" name="Shape 187"/>
            <p:cNvSpPr txBox="1"/>
            <p:nvPr/>
          </p:nvSpPr>
          <p:spPr>
            <a:xfrm>
              <a:off x="5726293" y="-43004"/>
              <a:ext cx="5166228" cy="1512167"/>
            </a:xfrm>
            <a:prstGeom prst="rect">
              <a:avLst/>
            </a:prstGeom>
            <a:noFill/>
            <a:ln>
              <a:noFill/>
            </a:ln>
          </p:spPr>
          <p:txBody>
            <a:bodyPr lIns="199125" tIns="199125" rIns="199125" bIns="199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a-ES" sz="2000" dirty="0" smtClean="0">
                  <a:solidFill>
                    <a:srgbClr val="003300"/>
                  </a:solidFill>
                  <a:latin typeface="Cabin"/>
                  <a:ea typeface="Cabin"/>
                  <a:cs typeface="Cabin"/>
                  <a:sym typeface="Cabin"/>
                </a:rPr>
                <a:t>É</a:t>
              </a:r>
              <a:r>
                <a:rPr lang="ca-ES" sz="2000" b="0" i="0" u="none" strike="noStrike" cap="none" dirty="0" smtClean="0">
                  <a:solidFill>
                    <a:srgbClr val="003300"/>
                  </a:solidFill>
                  <a:latin typeface="Cabin"/>
                  <a:ea typeface="Cabin"/>
                  <a:cs typeface="Cabin"/>
                  <a:sym typeface="Cabin"/>
                </a:rPr>
                <a:t>s necessari valorar </a:t>
              </a:r>
              <a:r>
                <a:rPr lang="ca-ES" sz="2000" dirty="0" smtClean="0">
                  <a:solidFill>
                    <a:srgbClr val="003300"/>
                  </a:solidFill>
                  <a:latin typeface="Cabin"/>
                  <a:ea typeface="Cabin"/>
                  <a:cs typeface="Cabin"/>
                  <a:sym typeface="Cabin"/>
                </a:rPr>
                <a:t>amb</a:t>
              </a:r>
              <a:r>
                <a:rPr lang="ca-ES" sz="2000" b="0" i="0" u="none" strike="noStrike" cap="none" dirty="0" smtClean="0">
                  <a:solidFill>
                    <a:srgbClr val="003300"/>
                  </a:solidFill>
                  <a:latin typeface="Cabin"/>
                  <a:ea typeface="Cabin"/>
                  <a:cs typeface="Cabin"/>
                  <a:sym typeface="Cabin"/>
                </a:rPr>
                <a:t> deteniment els efectes de la jornada escolar </a:t>
              </a:r>
              <a:r>
                <a:rPr lang="ca-ES" sz="2000" b="1" i="0" u="none" strike="noStrike" cap="none" dirty="0" smtClean="0">
                  <a:solidFill>
                    <a:srgbClr val="003300"/>
                  </a:solidFill>
                  <a:latin typeface="Cabin"/>
                  <a:ea typeface="Cabin"/>
                  <a:cs typeface="Cabin"/>
                  <a:sym typeface="Cabin"/>
                </a:rPr>
                <a:t>per a les famílies </a:t>
              </a:r>
              <a:r>
                <a:rPr lang="ca-ES" sz="2000" b="1" dirty="0" smtClean="0">
                  <a:solidFill>
                    <a:srgbClr val="003300"/>
                  </a:solidFill>
                  <a:latin typeface="Cabin"/>
                  <a:ea typeface="Cabin"/>
                  <a:cs typeface="Cabin"/>
                  <a:sym typeface="Cabin"/>
                </a:rPr>
                <a:t>i</a:t>
              </a:r>
              <a:r>
                <a:rPr lang="ca-ES" sz="2000" b="1" i="0" u="none" strike="noStrike" cap="none" dirty="0" smtClean="0">
                  <a:solidFill>
                    <a:srgbClr val="003300"/>
                  </a:solidFill>
                  <a:latin typeface="Cabin"/>
                  <a:ea typeface="Cabin"/>
                  <a:cs typeface="Cabin"/>
                  <a:sym typeface="Cabin"/>
                </a:rPr>
                <a:t> l’alumnat.</a:t>
              </a:r>
              <a:endParaRPr lang="ca-ES" sz="2000" b="1" i="0" u="none" strike="noStrike" cap="none" dirty="0">
                <a:solidFill>
                  <a:srgbClr val="003300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pic>
        <p:nvPicPr>
          <p:cNvPr id="13" name="12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ctrTitle"/>
          </p:nvPr>
        </p:nvSpPr>
        <p:spPr>
          <a:xfrm>
            <a:off x="1115616" y="1844824"/>
            <a:ext cx="7886110" cy="39347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562214"/>
              </a:buClr>
              <a:buSzPct val="25000"/>
              <a:buFont typeface="Cabin"/>
              <a:buNone/>
            </a:pPr>
            <a:r>
              <a:rPr lang="ca-ES" sz="3600" b="1" dirty="0" smtClean="0"/>
              <a:t/>
            </a:r>
            <a:br>
              <a:rPr lang="ca-ES" sz="3600" b="1" dirty="0" smtClean="0"/>
            </a:br>
            <a:r>
              <a:rPr lang="ca-ES" sz="3600" b="1" dirty="0" smtClean="0"/>
              <a:t/>
            </a:r>
            <a:br>
              <a:rPr lang="ca-ES" sz="3600" b="1" dirty="0" smtClean="0"/>
            </a:br>
            <a:r>
              <a:rPr lang="ca-ES" sz="2800" b="1" dirty="0" smtClean="0">
                <a:solidFill>
                  <a:schemeClr val="accent6">
                    <a:lumMod val="50000"/>
                  </a:schemeClr>
                </a:solidFill>
              </a:rPr>
              <a:t>Hem de garantir…..</a:t>
            </a:r>
            <a:br>
              <a:rPr lang="ca-ES" sz="28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ca-ES" sz="3600" b="1" dirty="0" smtClean="0"/>
              <a:t/>
            </a:r>
            <a:br>
              <a:rPr lang="ca-ES" sz="3600" b="1" dirty="0" smtClean="0"/>
            </a:br>
            <a:r>
              <a:rPr lang="ca-ES" sz="3200" b="1" i="1" dirty="0" smtClean="0"/>
              <a:t>l</a:t>
            </a:r>
            <a:r>
              <a:rPr lang="ca-ES" sz="3200" b="1" i="1" u="none" strike="noStrike" cap="none" dirty="0" smtClean="0">
                <a:solidFill>
                  <a:srgbClr val="562214"/>
                </a:solidFill>
                <a:sym typeface="Cabin"/>
              </a:rPr>
              <a:t>’accessibilitat de l’alumnat a activitats </a:t>
            </a:r>
            <a:r>
              <a:rPr lang="ca-ES" sz="3200" b="1" i="1" dirty="0"/>
              <a:t>i</a:t>
            </a:r>
            <a:r>
              <a:rPr lang="ca-ES" sz="3200" b="1" i="1" u="none" strike="noStrike" cap="none" dirty="0" smtClean="0">
                <a:solidFill>
                  <a:srgbClr val="562214"/>
                </a:solidFill>
                <a:sym typeface="Cabin"/>
              </a:rPr>
              <a:t> a serveis complementaris si optem per la compactació de la jornada lectiva.</a:t>
            </a:r>
            <a:br>
              <a:rPr lang="ca-ES" sz="3200" b="1" i="1" u="none" strike="noStrike" cap="none" dirty="0" smtClean="0">
                <a:solidFill>
                  <a:srgbClr val="562214"/>
                </a:solidFill>
                <a:sym typeface="Cabin"/>
              </a:rPr>
            </a:br>
            <a:r>
              <a:rPr lang="ca-ES" sz="3200" b="1" i="1" u="none" strike="noStrike" cap="none" dirty="0" smtClean="0">
                <a:solidFill>
                  <a:srgbClr val="562214"/>
                </a:solidFill>
                <a:sym typeface="Cabin"/>
              </a:rPr>
              <a:t>(OCDE)</a:t>
            </a:r>
            <a:endParaRPr lang="ca-ES" sz="3200" b="1" i="1" u="none" strike="noStrike" cap="none" dirty="0">
              <a:solidFill>
                <a:srgbClr val="562214"/>
              </a:solidFill>
              <a:sym typeface="Cabin"/>
            </a:endParaRPr>
          </a:p>
        </p:txBody>
      </p:sp>
      <p:sp>
        <p:nvSpPr>
          <p:cNvPr id="321" name="Shape 321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" name="3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Shape 300"/>
          <p:cNvGrpSpPr/>
          <p:nvPr/>
        </p:nvGrpSpPr>
        <p:grpSpPr>
          <a:xfrm>
            <a:off x="1115616" y="2018698"/>
            <a:ext cx="7503609" cy="4188413"/>
            <a:chOff x="-440268" y="594977"/>
            <a:chExt cx="8749570" cy="4883892"/>
          </a:xfrm>
        </p:grpSpPr>
        <p:sp>
          <p:nvSpPr>
            <p:cNvPr id="301" name="Shape 301"/>
            <p:cNvSpPr/>
            <p:nvPr/>
          </p:nvSpPr>
          <p:spPr>
            <a:xfrm>
              <a:off x="3011571" y="3251131"/>
              <a:ext cx="2227738" cy="2227738"/>
            </a:xfrm>
            <a:prstGeom prst="ellipse">
              <a:avLst/>
            </a:prstGeom>
            <a:gradFill>
              <a:gsLst>
                <a:gs pos="0">
                  <a:srgbClr val="9AD03C"/>
                </a:gs>
                <a:gs pos="15000">
                  <a:srgbClr val="99CF3B"/>
                </a:gs>
                <a:gs pos="62000">
                  <a:srgbClr val="86BB22"/>
                </a:gs>
                <a:gs pos="97000">
                  <a:srgbClr val="77A814"/>
                </a:gs>
                <a:gs pos="100000">
                  <a:srgbClr val="75A805"/>
                </a:gs>
              </a:gsLst>
              <a:path path="circle">
                <a:fillToRect/>
              </a:path>
              <a:tileRect/>
            </a:gradFill>
            <a:ln>
              <a:noFill/>
            </a:ln>
            <a:effectLst>
              <a:outerShdw blurRad="63500" dist="25400" dir="5400000" rotWithShape="0">
                <a:srgbClr val="000000">
                  <a:alpha val="42745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2" name="Shape 302"/>
            <p:cNvSpPr txBox="1"/>
            <p:nvPr/>
          </p:nvSpPr>
          <p:spPr>
            <a:xfrm>
              <a:off x="3104122" y="3414965"/>
              <a:ext cx="1997287" cy="1768769"/>
            </a:xfrm>
            <a:prstGeom prst="rect">
              <a:avLst/>
            </a:prstGeom>
            <a:noFill/>
            <a:ln>
              <a:noFill/>
            </a:ln>
          </p:spPr>
          <p:txBody>
            <a:bodyPr lIns="15875" tIns="15875" rIns="15875" bIns="15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ES" sz="2500" b="0" i="0" u="none" strike="noStrike" cap="none" dirty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Jornada compactada</a:t>
              </a:r>
            </a:p>
          </p:txBody>
        </p:sp>
        <p:sp>
          <p:nvSpPr>
            <p:cNvPr id="303" name="Shape 303"/>
            <p:cNvSpPr/>
            <p:nvPr/>
          </p:nvSpPr>
          <p:spPr>
            <a:xfrm rot="1837226">
              <a:off x="2048748" y="3744957"/>
              <a:ext cx="1012222" cy="634904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BE5434"/>
                </a:gs>
                <a:gs pos="15000">
                  <a:srgbClr val="BD5333"/>
                </a:gs>
                <a:gs pos="62000">
                  <a:srgbClr val="AA3D16"/>
                </a:gs>
                <a:gs pos="97000">
                  <a:srgbClr val="9B3002"/>
                </a:gs>
                <a:gs pos="100000">
                  <a:srgbClr val="A12F00"/>
                </a:gs>
              </a:gsLst>
              <a:path path="circle">
                <a:fillToRect/>
              </a:path>
              <a:tileRect/>
            </a:gradFill>
            <a:ln>
              <a:noFill/>
            </a:ln>
            <a:effectLst>
              <a:outerShdw blurRad="63500" dist="25400" dir="5400000" rotWithShape="0">
                <a:srgbClr val="000000">
                  <a:alpha val="42745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4" name="Shape 304"/>
            <p:cNvSpPr/>
            <p:nvPr/>
          </p:nvSpPr>
          <p:spPr>
            <a:xfrm>
              <a:off x="-272338" y="2576823"/>
              <a:ext cx="2116351" cy="1693080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BE5434"/>
                </a:gs>
                <a:gs pos="15000">
                  <a:srgbClr val="BD5333"/>
                </a:gs>
                <a:gs pos="62000">
                  <a:srgbClr val="AA3D16"/>
                </a:gs>
                <a:gs pos="97000">
                  <a:srgbClr val="9B3002"/>
                </a:gs>
                <a:gs pos="100000">
                  <a:srgbClr val="A12F00"/>
                </a:gs>
              </a:gsLst>
              <a:path path="circle">
                <a:fillToRect/>
              </a:path>
              <a:tileRect/>
            </a:gradFill>
            <a:ln>
              <a:noFill/>
            </a:ln>
            <a:effectLst>
              <a:outerShdw blurRad="63500" dist="25400" dir="5400000" rotWithShape="0">
                <a:srgbClr val="000000">
                  <a:alpha val="42745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5" name="Shape 305"/>
            <p:cNvSpPr txBox="1"/>
            <p:nvPr/>
          </p:nvSpPr>
          <p:spPr>
            <a:xfrm>
              <a:off x="-440268" y="2626411"/>
              <a:ext cx="2397900" cy="1593900"/>
            </a:xfrm>
            <a:prstGeom prst="rect">
              <a:avLst/>
            </a:prstGeom>
            <a:noFill/>
            <a:ln>
              <a:noFill/>
            </a:ln>
          </p:spPr>
          <p:txBody>
            <a:bodyPr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a-ES" sz="2000" b="0" i="0" u="none" strike="noStrike" cap="none" dirty="0" smtClean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Oferta 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a-ES" sz="2000" b="0" i="0" u="none" strike="noStrike" cap="none" dirty="0" smtClean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d’activitats extraescolars</a:t>
              </a:r>
              <a:r>
                <a:rPr lang="es-ES" sz="2000" b="0" i="0" u="none" strike="noStrike" cap="none" dirty="0" smtClean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?</a:t>
              </a:r>
              <a:endParaRPr lang="es-ES" sz="2000" b="0" i="0" u="none" strike="noStrike" cap="none" dirty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306" name="Shape 306"/>
            <p:cNvSpPr/>
            <p:nvPr/>
          </p:nvSpPr>
          <p:spPr>
            <a:xfrm rot="3900000">
              <a:off x="2649993" y="2490558"/>
              <a:ext cx="1016373" cy="63490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65BD37"/>
                </a:gs>
                <a:gs pos="15000">
                  <a:srgbClr val="64BC36"/>
                </a:gs>
                <a:gs pos="62000">
                  <a:srgbClr val="4FA91A"/>
                </a:gs>
                <a:gs pos="97000">
                  <a:srgbClr val="419A07"/>
                </a:gs>
                <a:gs pos="100000">
                  <a:srgbClr val="3E9C00"/>
                </a:gs>
              </a:gsLst>
              <a:path path="circle">
                <a:fillToRect/>
              </a:path>
              <a:tileRect/>
            </a:gradFill>
            <a:ln>
              <a:noFill/>
            </a:ln>
            <a:effectLst>
              <a:outerShdw blurRad="63500" dist="25400" dir="5400000" rotWithShape="0">
                <a:srgbClr val="000000">
                  <a:alpha val="42745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1725860" y="641810"/>
              <a:ext cx="2116351" cy="1693080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65BD37"/>
                </a:gs>
                <a:gs pos="15000">
                  <a:srgbClr val="64BC36"/>
                </a:gs>
                <a:gs pos="62000">
                  <a:srgbClr val="4FA91A"/>
                </a:gs>
                <a:gs pos="97000">
                  <a:srgbClr val="419A07"/>
                </a:gs>
                <a:gs pos="100000">
                  <a:srgbClr val="3E9C00"/>
                </a:gs>
              </a:gsLst>
              <a:path path="circle">
                <a:fillToRect/>
              </a:path>
              <a:tileRect/>
            </a:gradFill>
            <a:ln>
              <a:noFill/>
            </a:ln>
            <a:effectLst>
              <a:outerShdw blurRad="63500" dist="25400" dir="5400000" rotWithShape="0">
                <a:srgbClr val="000000">
                  <a:alpha val="42745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8" name="Shape 308"/>
            <p:cNvSpPr txBox="1"/>
            <p:nvPr/>
          </p:nvSpPr>
          <p:spPr>
            <a:xfrm>
              <a:off x="1775450" y="691399"/>
              <a:ext cx="2017172" cy="1593901"/>
            </a:xfrm>
            <a:prstGeom prst="rect">
              <a:avLst/>
            </a:prstGeom>
            <a:noFill/>
            <a:ln>
              <a:noFill/>
            </a:ln>
          </p:spPr>
          <p:txBody>
            <a:bodyPr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a-ES" sz="2400" b="0" i="0" u="none" strike="noStrike" cap="none" dirty="0" smtClean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Servei de </a:t>
              </a:r>
              <a:r>
                <a:rPr lang="ca-ES" sz="2400" dirty="0" smtClean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menja</a:t>
              </a:r>
              <a:r>
                <a:rPr lang="ca-ES" sz="2400" b="0" i="0" u="none" strike="noStrike" cap="none" dirty="0" smtClean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dor</a:t>
              </a:r>
              <a:r>
                <a:rPr lang="es-ES" sz="2400" b="0" i="0" u="none" strike="noStrike" cap="none" dirty="0" smtClean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?</a:t>
              </a:r>
              <a:endParaRPr lang="es-ES" sz="2400" b="0" i="0" u="none" strike="noStrike" cap="none" dirty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309" name="Shape 309"/>
            <p:cNvSpPr/>
            <p:nvPr/>
          </p:nvSpPr>
          <p:spPr>
            <a:xfrm rot="-4840767" flipH="1">
              <a:off x="4469572" y="2486146"/>
              <a:ext cx="862272" cy="63490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40B782"/>
                </a:gs>
                <a:gs pos="15000">
                  <a:srgbClr val="3FB681"/>
                </a:gs>
                <a:gs pos="62000">
                  <a:srgbClr val="26A36D"/>
                </a:gs>
                <a:gs pos="97000">
                  <a:srgbClr val="15925F"/>
                </a:gs>
                <a:gs pos="100000">
                  <a:srgbClr val="04935D"/>
                </a:gs>
              </a:gsLst>
              <a:path path="circle">
                <a:fillToRect/>
              </a:path>
              <a:tileRect/>
            </a:gradFill>
            <a:ln>
              <a:noFill/>
            </a:ln>
            <a:effectLst>
              <a:outerShdw blurRad="63500" dist="25400" dir="5400000" rotWithShape="0">
                <a:srgbClr val="000000">
                  <a:alpha val="42745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0" name="Shape 310"/>
            <p:cNvSpPr/>
            <p:nvPr/>
          </p:nvSpPr>
          <p:spPr>
            <a:xfrm>
              <a:off x="4367019" y="594977"/>
              <a:ext cx="2116351" cy="1693080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40B782"/>
                </a:gs>
                <a:gs pos="15000">
                  <a:srgbClr val="3FB681"/>
                </a:gs>
                <a:gs pos="62000">
                  <a:srgbClr val="26A36D"/>
                </a:gs>
                <a:gs pos="97000">
                  <a:srgbClr val="15925F"/>
                </a:gs>
                <a:gs pos="100000">
                  <a:srgbClr val="04935D"/>
                </a:gs>
              </a:gsLst>
              <a:path path="circle">
                <a:fillToRect/>
              </a:path>
              <a:tileRect/>
            </a:gradFill>
            <a:ln>
              <a:noFill/>
            </a:ln>
            <a:effectLst>
              <a:outerShdw blurRad="63500" dist="25400" dir="5400000" rotWithShape="0">
                <a:srgbClr val="000000">
                  <a:alpha val="42745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1" name="Shape 311"/>
            <p:cNvSpPr txBox="1"/>
            <p:nvPr/>
          </p:nvSpPr>
          <p:spPr>
            <a:xfrm>
              <a:off x="4332642" y="644566"/>
              <a:ext cx="2112203" cy="1593901"/>
            </a:xfrm>
            <a:prstGeom prst="rect">
              <a:avLst/>
            </a:prstGeom>
            <a:noFill/>
            <a:ln>
              <a:noFill/>
            </a:ln>
          </p:spPr>
          <p:txBody>
            <a:bodyPr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a-ES" sz="2400" b="0" i="0" u="none" strike="noStrike" cap="none" dirty="0" smtClean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Accés al professorat</a:t>
              </a:r>
              <a:r>
                <a:rPr lang="es-ES" sz="2400" b="0" i="0" u="none" strike="noStrike" cap="none" dirty="0" smtClean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?</a:t>
              </a:r>
              <a:endParaRPr lang="es-ES" sz="2400" b="0" i="0" u="none" strike="noStrike" cap="none" dirty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312" name="Shape 312"/>
            <p:cNvSpPr/>
            <p:nvPr/>
          </p:nvSpPr>
          <p:spPr>
            <a:xfrm rot="-1747998" flipH="1">
              <a:off x="5259070" y="3548235"/>
              <a:ext cx="995756" cy="634904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5268AC"/>
                </a:gs>
                <a:gs pos="15000">
                  <a:srgbClr val="5167AB"/>
                </a:gs>
                <a:gs pos="62000">
                  <a:srgbClr val="395498"/>
                </a:gs>
                <a:gs pos="97000">
                  <a:srgbClr val="2C4486"/>
                </a:gs>
                <a:gs pos="100000">
                  <a:srgbClr val="213E85"/>
                </a:gs>
              </a:gsLst>
              <a:path path="circle">
                <a:fillToRect/>
              </a:path>
              <a:tileRect/>
            </a:gradFill>
            <a:ln>
              <a:noFill/>
            </a:ln>
            <a:effectLst>
              <a:outerShdw blurRad="63500" dist="25400" dir="5400000" rotWithShape="0">
                <a:srgbClr val="000000">
                  <a:alpha val="42745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3" name="Shape 313"/>
            <p:cNvSpPr/>
            <p:nvPr/>
          </p:nvSpPr>
          <p:spPr>
            <a:xfrm>
              <a:off x="6192951" y="2696959"/>
              <a:ext cx="2116351" cy="1693080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5268AC"/>
                </a:gs>
                <a:gs pos="15000">
                  <a:srgbClr val="5167AB"/>
                </a:gs>
                <a:gs pos="62000">
                  <a:srgbClr val="395498"/>
                </a:gs>
                <a:gs pos="97000">
                  <a:srgbClr val="2C4486"/>
                </a:gs>
                <a:gs pos="100000">
                  <a:srgbClr val="213E85"/>
                </a:gs>
              </a:gsLst>
              <a:path path="circle">
                <a:fillToRect/>
              </a:path>
              <a:tileRect/>
            </a:gradFill>
            <a:ln>
              <a:noFill/>
            </a:ln>
            <a:effectLst>
              <a:outerShdw blurRad="63500" dist="25400" dir="5400000" rotWithShape="0">
                <a:srgbClr val="000000">
                  <a:alpha val="42745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4" name="Shape 314"/>
            <p:cNvSpPr txBox="1"/>
            <p:nvPr/>
          </p:nvSpPr>
          <p:spPr>
            <a:xfrm>
              <a:off x="6182732" y="2746550"/>
              <a:ext cx="2109339" cy="1592028"/>
            </a:xfrm>
            <a:prstGeom prst="rect">
              <a:avLst/>
            </a:prstGeom>
            <a:noFill/>
            <a:ln>
              <a:noFill/>
            </a:ln>
          </p:spPr>
          <p:txBody>
            <a:bodyPr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ES" sz="2400" b="0" i="0" u="none" strike="noStrike" cap="none" dirty="0" err="1" smtClean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Conciliació</a:t>
              </a:r>
              <a:r>
                <a:rPr lang="es-ES" sz="2400" b="0" i="0" u="none" strike="noStrike" cap="none" dirty="0" smtClean="0">
                  <a:solidFill>
                    <a:schemeClr val="lt1"/>
                  </a:solidFill>
                  <a:latin typeface="Cabin"/>
                  <a:ea typeface="Cabin"/>
                  <a:cs typeface="Cabin"/>
                  <a:sym typeface="Cabin"/>
                </a:rPr>
                <a:t> familiar?</a:t>
              </a:r>
              <a:endParaRPr lang="es-ES" sz="2400" b="0" i="0" u="none" strike="noStrike" cap="none" dirty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sp>
        <p:nvSpPr>
          <p:cNvPr id="315" name="Shape 315"/>
          <p:cNvSpPr txBox="1">
            <a:spLocks noGrp="1"/>
          </p:cNvSpPr>
          <p:nvPr>
            <p:ph type="ftr" idx="11"/>
          </p:nvPr>
        </p:nvSpPr>
        <p:spPr>
          <a:xfrm>
            <a:off x="5715000" y="6305550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18" name="17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xfrm>
            <a:off x="1115616" y="1196752"/>
            <a:ext cx="7498080" cy="93610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Cabin"/>
              <a:buNone/>
            </a:pPr>
            <a:r>
              <a:rPr lang="es-ES" sz="32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ES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s-ES" sz="32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ES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ca-ES" sz="3200" b="1" dirty="0" smtClean="0">
                <a:solidFill>
                  <a:schemeClr val="accent6">
                    <a:lumMod val="50000"/>
                  </a:schemeClr>
                </a:solidFill>
              </a:rPr>
              <a:t>Què passa en altres comunitats?</a:t>
            </a:r>
            <a:br>
              <a:rPr lang="ca-ES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ca-ES" sz="3200" b="1" dirty="0" smtClean="0">
                <a:solidFill>
                  <a:schemeClr val="accent6">
                    <a:lumMod val="50000"/>
                  </a:schemeClr>
                </a:solidFill>
              </a:rPr>
              <a:t>( Veure adjunt en carpetes)</a:t>
            </a:r>
            <a:endParaRPr lang="ca-E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3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xfrm>
            <a:off x="1115616" y="1196752"/>
            <a:ext cx="7498080" cy="93610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C00000"/>
              </a:buClr>
              <a:buSzPct val="25000"/>
              <a:buFont typeface="Cabin"/>
              <a:buNone/>
            </a:pPr>
            <a:r>
              <a:rPr lang="ca-ES" sz="32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ca-ES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ca-ES" sz="3200" b="1" dirty="0" smtClean="0">
                <a:solidFill>
                  <a:schemeClr val="accent6">
                    <a:lumMod val="50000"/>
                  </a:schemeClr>
                </a:solidFill>
              </a:rPr>
              <a:t>Què passa a Europa?</a:t>
            </a:r>
            <a:endParaRPr lang="ca-E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1259632" y="1988840"/>
            <a:ext cx="7670086" cy="486916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760" marR="0" lvl="0" indent="-28956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None/>
            </a:pPr>
            <a:endParaRPr sz="3200" b="1" i="0" u="none" strike="noStrike" cap="none" dirty="0">
              <a:solidFill>
                <a:srgbClr val="00206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365760" marR="0" lvl="0" indent="-289560" algn="just" rtl="0">
              <a:lnSpc>
                <a:spcPct val="100000"/>
              </a:lnSpc>
              <a:spcBef>
                <a:spcPts val="600"/>
              </a:spcBef>
              <a:buClr>
                <a:srgbClr val="002060"/>
              </a:buClr>
              <a:buSzPct val="80000"/>
              <a:buNone/>
            </a:pPr>
            <a:r>
              <a:rPr lang="ca-ES" sz="2400" b="1" i="1" dirty="0" smtClean="0">
                <a:solidFill>
                  <a:srgbClr val="562214"/>
                </a:solidFill>
              </a:rPr>
              <a:t>La tendència europea es AMPLIAR el temps que  l’alumnat passa a l’escola, amb activitats extraescolars programades des dels centres educatius i amb finançament públic.</a:t>
            </a:r>
          </a:p>
          <a:p>
            <a:pPr marL="365760" marR="0" lvl="0" indent="-289560" algn="just" rtl="0">
              <a:lnSpc>
                <a:spcPct val="100000"/>
              </a:lnSpc>
              <a:spcBef>
                <a:spcPts val="600"/>
              </a:spcBef>
              <a:buClr>
                <a:srgbClr val="002060"/>
              </a:buClr>
              <a:buSzPct val="80000"/>
              <a:buFont typeface="Noto Sans Symbols"/>
              <a:buChar char="❑"/>
            </a:pPr>
            <a:endParaRPr lang="es-ES" b="1" dirty="0" smtClean="0">
              <a:solidFill>
                <a:srgbClr val="002060"/>
              </a:solidFill>
            </a:endParaRPr>
          </a:p>
          <a:p>
            <a:pPr marL="365760" marR="0" lvl="0" indent="-289560" algn="just" rtl="0">
              <a:lnSpc>
                <a:spcPct val="100000"/>
              </a:lnSpc>
              <a:spcBef>
                <a:spcPts val="600"/>
              </a:spcBef>
              <a:buClr>
                <a:srgbClr val="002060"/>
              </a:buClr>
              <a:buSzPct val="80000"/>
              <a:buNone/>
            </a:pPr>
            <a:endParaRPr lang="es-ES" sz="3200" b="1" i="0" u="none" strike="noStrike" cap="none" dirty="0" smtClean="0">
              <a:solidFill>
                <a:srgbClr val="00206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27432" lvl="0" indent="-2032">
              <a:lnSpc>
                <a:spcPct val="90000"/>
              </a:lnSpc>
              <a:spcBef>
                <a:spcPts val="0"/>
              </a:spcBef>
              <a:buSzPct val="25000"/>
              <a:buNone/>
            </a:pPr>
            <a:r>
              <a:rPr lang="es-ES" b="1" u="sng" dirty="0" err="1" smtClean="0">
                <a:solidFill>
                  <a:srgbClr val="002060"/>
                </a:solidFill>
              </a:rPr>
              <a:t>B</a:t>
            </a:r>
            <a:r>
              <a:rPr lang="es-ES" sz="2400" b="1" u="sng" dirty="0" err="1" smtClean="0">
                <a:solidFill>
                  <a:srgbClr val="002060"/>
                </a:solidFill>
              </a:rPr>
              <a:t>ibliografia</a:t>
            </a:r>
            <a:r>
              <a:rPr lang="es-ES" sz="2400" b="1" u="sng" dirty="0" smtClean="0">
                <a:solidFill>
                  <a:srgbClr val="002060"/>
                </a:solidFill>
              </a:rPr>
              <a:t>: </a:t>
            </a:r>
          </a:p>
          <a:p>
            <a:pPr marL="27432" lvl="0" indent="-2032">
              <a:lnSpc>
                <a:spcPct val="90000"/>
              </a:lnSpc>
              <a:buFont typeface="Noto Sans Symbols"/>
              <a:buChar char="•"/>
            </a:pPr>
            <a:r>
              <a:rPr lang="ca-ES" sz="2400" b="1" dirty="0" smtClean="0">
                <a:solidFill>
                  <a:srgbClr val="002060"/>
                </a:solidFill>
              </a:rPr>
              <a:t>Fundació Jaume Bofill. A </a:t>
            </a:r>
            <a:r>
              <a:rPr lang="ca-ES" sz="2400" b="1" i="1" dirty="0" smtClean="0">
                <a:solidFill>
                  <a:srgbClr val="002060"/>
                </a:solidFill>
              </a:rPr>
              <a:t>les tres a casa? L’impacte social i educatiu de la jornada escolar contínua. 2012</a:t>
            </a:r>
          </a:p>
          <a:p>
            <a:pPr marL="365760" marR="0" lvl="0" indent="-289560" algn="just" rtl="0">
              <a:lnSpc>
                <a:spcPct val="100000"/>
              </a:lnSpc>
              <a:spcBef>
                <a:spcPts val="600"/>
              </a:spcBef>
              <a:buClr>
                <a:srgbClr val="002060"/>
              </a:buClr>
              <a:buSzPct val="80000"/>
              <a:buFont typeface="Noto Sans Symbols"/>
              <a:buChar char="❑"/>
            </a:pPr>
            <a:endParaRPr lang="es-ES" sz="3200" b="1" i="0" u="none" strike="noStrike" cap="none" dirty="0">
              <a:solidFill>
                <a:srgbClr val="002060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" name="3 Imagen" descr="Resultado de imagen de logo generalitat valencia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891" y="398319"/>
            <a:ext cx="2049016" cy="102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1" descr="logo confederacion bueno-firma corre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0"/>
            <a:ext cx="25241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olsticio">
  <a:themeElements>
    <a:clrScheme name="Solsticio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401</Words>
  <Application>Microsoft Office PowerPoint</Application>
  <PresentationFormat>Presentación en pantalla (4:3)</PresentationFormat>
  <Paragraphs>65</Paragraphs>
  <Slides>15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Cabin</vt:lpstr>
      <vt:lpstr>Noto Sans Symbols</vt:lpstr>
      <vt:lpstr>Verdana</vt:lpstr>
      <vt:lpstr>Calibri</vt:lpstr>
      <vt:lpstr>Solsticio</vt:lpstr>
      <vt:lpstr> Jornada de formació  sobre organització dels temps escolars</vt:lpstr>
      <vt:lpstr>Volem trobar respostes convincents</vt:lpstr>
      <vt:lpstr> Abans de començar….  esclarim alguns termes </vt:lpstr>
      <vt:lpstr>Diapositiva 4</vt:lpstr>
      <vt:lpstr> Per què genera tant de debat la jornada escolar? </vt:lpstr>
      <vt:lpstr>  Hem de garantir…..  l’accessibilitat de l’alumnat a activitats i a serveis complementaris si optem per la compactació de la jornada lectiva. (OCDE)</vt:lpstr>
      <vt:lpstr>Diapositiva 7</vt:lpstr>
      <vt:lpstr>  Què passa en altres comunitats? ( Veure adjunt en carpetes)</vt:lpstr>
      <vt:lpstr> Què passa a Europa?</vt:lpstr>
      <vt:lpstr>Diapositiva 10</vt:lpstr>
      <vt:lpstr>Diapositiva 11</vt:lpstr>
      <vt:lpstr>CLAUS per a la reflexió….</vt:lpstr>
      <vt:lpstr>COM HEM DE PRENDRE LES DECISSIONS QUE AFECTEN TOTA LA COMUNITAT EDUCATIVA…….?</vt:lpstr>
      <vt:lpstr>Diapositiva 14</vt:lpstr>
      <vt:lpstr>Gràcies per participar.  Podeu consultar qualsevol dubte o suggeriment en les oficines, per e-mail, telèfon o de forma presencial.   Tel. 96 352 96 07 E-mail: gonzaloanaya@gonzaloanaya.com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 de formación  sobre organización de los tiempos escolares</dc:title>
  <dc:creator>Cristina Alvarez Rogero</dc:creator>
  <cp:lastModifiedBy>Conf. Gonzalo Anaya</cp:lastModifiedBy>
  <cp:revision>22</cp:revision>
  <dcterms:modified xsi:type="dcterms:W3CDTF">2016-12-09T10:13:54Z</dcterms:modified>
</cp:coreProperties>
</file>